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62" r:id="rId5"/>
    <p:sldId id="259" r:id="rId6"/>
    <p:sldId id="272" r:id="rId7"/>
    <p:sldId id="260" r:id="rId8"/>
    <p:sldId id="261" r:id="rId9"/>
    <p:sldId id="265" r:id="rId10"/>
    <p:sldId id="290" r:id="rId11"/>
    <p:sldId id="276" r:id="rId12"/>
    <p:sldId id="266" r:id="rId13"/>
    <p:sldId id="267" r:id="rId14"/>
    <p:sldId id="275" r:id="rId15"/>
    <p:sldId id="270" r:id="rId16"/>
    <p:sldId id="269" r:id="rId17"/>
    <p:sldId id="283" r:id="rId18"/>
    <p:sldId id="271" r:id="rId19"/>
    <p:sldId id="277" r:id="rId20"/>
    <p:sldId id="268" r:id="rId21"/>
    <p:sldId id="285" r:id="rId22"/>
    <p:sldId id="282" r:id="rId23"/>
    <p:sldId id="286" r:id="rId24"/>
    <p:sldId id="273" r:id="rId25"/>
    <p:sldId id="278" r:id="rId26"/>
    <p:sldId id="291" r:id="rId27"/>
    <p:sldId id="288" r:id="rId28"/>
    <p:sldId id="280" r:id="rId29"/>
    <p:sldId id="281" r:id="rId30"/>
    <p:sldId id="294" r:id="rId31"/>
    <p:sldId id="274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EB38B1C-D167-4523-BB21-EE3726D9A47F}" type="datetimeFigureOut">
              <a:rPr lang="fr-FR" smtClean="0"/>
              <a:t>27/03/2017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C0625C-4531-4B6A-A01F-AB471695C4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19561475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6400800" cy="1176536"/>
          </a:xfrm>
        </p:spPr>
        <p:txBody>
          <a:bodyPr/>
          <a:lstStyle/>
          <a:p>
            <a:pPr algn="l"/>
            <a:r>
              <a:rPr lang="fr-FR" dirty="0" smtClean="0"/>
              <a:t>Dr S. METAIRIE</a:t>
            </a:r>
          </a:p>
          <a:p>
            <a:pPr algn="l"/>
            <a:r>
              <a:rPr lang="fr-FR" dirty="0" smtClean="0"/>
              <a:t>CCDE</a:t>
            </a:r>
          </a:p>
          <a:p>
            <a:pPr algn="l"/>
            <a:r>
              <a:rPr lang="fr-FR" dirty="0" smtClean="0"/>
              <a:t>CHU Nantes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381000"/>
            <a:ext cx="8784976" cy="1752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POLYKYSTOSE HEPATO-RENALE</a:t>
            </a:r>
            <a:br>
              <a:rPr lang="fr-FR" dirty="0" smtClean="0"/>
            </a:br>
            <a:r>
              <a:rPr lang="fr-FR" dirty="0" smtClean="0"/>
              <a:t>PLACE DE LA CHIRURGIE HEPATIQUE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1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333500"/>
            <a:ext cx="7048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9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72292"/>
              </p:ext>
            </p:extLst>
          </p:nvPr>
        </p:nvGraphicFramePr>
        <p:xfrm>
          <a:off x="1486117" y="1600200"/>
          <a:ext cx="6171765" cy="4525962"/>
        </p:xfrm>
        <a:graphic>
          <a:graphicData uri="http://schemas.openxmlformats.org/drawingml/2006/table">
            <a:tbl>
              <a:tblPr/>
              <a:tblGrid>
                <a:gridCol w="1234353"/>
                <a:gridCol w="1234353"/>
                <a:gridCol w="1234353"/>
                <a:gridCol w="1234353"/>
                <a:gridCol w="1234353"/>
              </a:tblGrid>
              <a:tr h="274301">
                <a:tc>
                  <a:txBody>
                    <a:bodyPr/>
                    <a:lstStyle/>
                    <a:p>
                      <a:pPr algn="l"/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dirty="0"/>
                        <a:t>Type A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dirty="0"/>
                        <a:t>Type B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dirty="0"/>
                        <a:t>Type C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dirty="0"/>
                        <a:t>Type D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26">
                <a:tc>
                  <a:txBody>
                    <a:bodyPr/>
                    <a:lstStyle/>
                    <a:p>
                      <a:pPr algn="l"/>
                      <a:r>
                        <a:rPr lang="fr-FR" sz="1300" dirty="0" err="1"/>
                        <a:t>Symptoms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Absent or </a:t>
                      </a:r>
                      <a:r>
                        <a:rPr lang="fr-FR" sz="1300" dirty="0" err="1"/>
                        <a:t>mild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Moderate or severe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Severe (or moderate)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Severe (or moderate)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26">
                <a:tc>
                  <a:txBody>
                    <a:bodyPr/>
                    <a:lstStyle/>
                    <a:p>
                      <a:pPr algn="l"/>
                      <a:r>
                        <a:rPr lang="fr-FR" sz="1300"/>
                        <a:t>Cyst characteristics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 err="1"/>
                        <a:t>Any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Limited No. large </a:t>
                      </a:r>
                      <a:r>
                        <a:rPr lang="fr-FR" sz="1300" dirty="0" err="1"/>
                        <a:t>cysts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Any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Any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477">
                <a:tc>
                  <a:txBody>
                    <a:bodyPr/>
                    <a:lstStyle/>
                    <a:p>
                      <a:pPr algn="l"/>
                      <a:r>
                        <a:rPr lang="en-US" sz="1300"/>
                        <a:t>Areas of relative normal liver parenchyma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Any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≥ 2 </a:t>
                      </a:r>
                      <a:r>
                        <a:rPr lang="fr-FR" sz="1300" dirty="0" err="1"/>
                        <a:t>sectors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≥ 1 </a:t>
                      </a:r>
                      <a:r>
                        <a:rPr lang="fr-FR" sz="1300" dirty="0" err="1"/>
                        <a:t>sector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&lt; 1 </a:t>
                      </a:r>
                      <a:r>
                        <a:rPr lang="fr-FR" sz="1300" dirty="0" err="1"/>
                        <a:t>sector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29">
                <a:tc>
                  <a:txBody>
                    <a:bodyPr/>
                    <a:lstStyle/>
                    <a:p>
                      <a:pPr algn="l"/>
                      <a:r>
                        <a:rPr lang="en-US" sz="1300"/>
                        <a:t>Presence of portal vein or hepatic vein occlusion in the preserved hepatic sectors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Any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Absent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Absent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 err="1"/>
                        <a:t>Present</a:t>
                      </a:r>
                      <a:endParaRPr lang="fr-FR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03">
                <a:tc>
                  <a:txBody>
                    <a:bodyPr/>
                    <a:lstStyle/>
                    <a:p>
                      <a:pPr algn="l"/>
                      <a:r>
                        <a:rPr lang="fr-FR" sz="1300"/>
                        <a:t>Recommended therapy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Observation or medical therapy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Cyst fenestration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Partial hepatectomy with possible fenestration of remnant cysts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 err="1"/>
                        <a:t>Liver</a:t>
                      </a:r>
                      <a:r>
                        <a:rPr lang="fr-FR" sz="1300" dirty="0"/>
                        <a:t> Transplantation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85900" y="1365551"/>
            <a:ext cx="65" cy="469299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099" y="32316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58595B"/>
                </a:solidFill>
                <a:latin typeface="Helvetica"/>
                <a:cs typeface="Arial" pitchFamily="34" charset="0"/>
              </a:rPr>
              <a:t>Classification de </a:t>
            </a:r>
            <a:r>
              <a:rPr lang="fr-FR" altLang="fr-FR" b="1" dirty="0" err="1" smtClean="0">
                <a:solidFill>
                  <a:srgbClr val="58595B"/>
                </a:solidFill>
                <a:latin typeface="Helvetica"/>
                <a:cs typeface="Arial" pitchFamily="34" charset="0"/>
              </a:rPr>
              <a:t>Schnelldorfer</a:t>
            </a:r>
            <a:r>
              <a:rPr lang="fr-FR" altLang="fr-FR" b="1" dirty="0" smtClean="0">
                <a:solidFill>
                  <a:srgbClr val="58595B"/>
                </a:solidFill>
                <a:latin typeface="Helvetica"/>
                <a:cs typeface="Arial" pitchFamily="34" charset="0"/>
              </a:rPr>
              <a:t> pour tenter de définir les patients pouvant bénéficier d’une résection ou d’une </a:t>
            </a:r>
            <a:r>
              <a:rPr lang="fr-FR" altLang="fr-FR" b="1" dirty="0" smtClean="0">
                <a:solidFill>
                  <a:srgbClr val="58595B"/>
                </a:solidFill>
                <a:latin typeface="Helvetica"/>
                <a:cs typeface="Arial" pitchFamily="34" charset="0"/>
              </a:rPr>
              <a:t>transplantation hépatique</a:t>
            </a:r>
            <a:endParaRPr lang="fr-FR" altLang="fr-FR" sz="200" b="1" dirty="0">
              <a:solidFill>
                <a:srgbClr val="58595B"/>
              </a:solidFill>
              <a:latin typeface="Helvetic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plus souvent asymptomatique sans retentissement sur la fonction hépatocellulaire ni la circulation portale (pas </a:t>
            </a:r>
            <a:r>
              <a:rPr lang="fr-FR" dirty="0" smtClean="0"/>
              <a:t>d’hypertension portale)</a:t>
            </a:r>
            <a:endParaRPr lang="fr-FR" dirty="0" smtClean="0"/>
          </a:p>
          <a:p>
            <a:r>
              <a:rPr lang="fr-FR" dirty="0"/>
              <a:t>10 à 15 % des patients développent des symptômes </a:t>
            </a:r>
            <a:r>
              <a:rPr lang="fr-FR" dirty="0" smtClean="0"/>
              <a:t>invalidants</a:t>
            </a:r>
          </a:p>
          <a:p>
            <a:r>
              <a:rPr lang="fr-FR" dirty="0"/>
              <a:t>Ces polykystoses hépatiques très symptomatiques sont presque exclusivement observées chez des femmes après </a:t>
            </a:r>
            <a:r>
              <a:rPr lang="fr-FR" dirty="0" smtClean="0"/>
              <a:t>40 ans.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5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Liées à la localisation des kystes</a:t>
            </a:r>
          </a:p>
          <a:p>
            <a:pPr lvl="1"/>
            <a:r>
              <a:rPr lang="fr-FR" dirty="0" smtClean="0"/>
              <a:t>Compression </a:t>
            </a:r>
            <a:r>
              <a:rPr lang="fr-FR" dirty="0" smtClean="0"/>
              <a:t>de la veine cave</a:t>
            </a:r>
            <a:endParaRPr lang="fr-FR" dirty="0" smtClean="0"/>
          </a:p>
          <a:p>
            <a:pPr lvl="1"/>
            <a:r>
              <a:rPr lang="fr-FR" dirty="0" smtClean="0"/>
              <a:t>Compression </a:t>
            </a:r>
            <a:r>
              <a:rPr lang="fr-FR" dirty="0" smtClean="0"/>
              <a:t>de la veine porte</a:t>
            </a:r>
            <a:endParaRPr lang="fr-FR" dirty="0" smtClean="0"/>
          </a:p>
          <a:p>
            <a:pPr lvl="1"/>
            <a:r>
              <a:rPr lang="fr-FR" dirty="0" smtClean="0"/>
              <a:t>Compression </a:t>
            </a:r>
            <a:r>
              <a:rPr lang="fr-FR" dirty="0" smtClean="0"/>
              <a:t>des voies biliaires</a:t>
            </a:r>
            <a:endParaRPr lang="fr-FR" dirty="0" smtClean="0"/>
          </a:p>
          <a:p>
            <a:r>
              <a:rPr lang="fr-FR" dirty="0" smtClean="0"/>
              <a:t>Liées à </a:t>
            </a:r>
            <a:r>
              <a:rPr lang="fr-FR" dirty="0" smtClean="0"/>
              <a:t>l’hépatomégalie (gros foie)</a:t>
            </a:r>
            <a:endParaRPr lang="fr-FR" dirty="0" smtClean="0"/>
          </a:p>
          <a:p>
            <a:pPr lvl="1"/>
            <a:r>
              <a:rPr lang="fr-FR" dirty="0" smtClean="0"/>
              <a:t>Compression digestive : gastrique +++</a:t>
            </a:r>
          </a:p>
          <a:p>
            <a:pPr lvl="1"/>
            <a:r>
              <a:rPr lang="fr-FR" dirty="0" smtClean="0"/>
              <a:t>Compression diaphragmatique et symptomatologie respiratoire</a:t>
            </a:r>
          </a:p>
        </p:txBody>
      </p:sp>
    </p:spTree>
    <p:extLst>
      <p:ext uri="{BB962C8B-B14F-4D97-AF65-F5344CB8AC3E}">
        <p14:creationId xmlns:p14="http://schemas.microsoft.com/office/powerpoint/2010/main" val="22388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Hypertension portale</a:t>
            </a:r>
          </a:p>
          <a:p>
            <a:pPr lvl="1"/>
            <a:r>
              <a:rPr lang="fr-FR" dirty="0" smtClean="0"/>
              <a:t>cirrhose </a:t>
            </a:r>
            <a:r>
              <a:rPr lang="fr-FR" dirty="0"/>
              <a:t>associée, en particulier </a:t>
            </a:r>
            <a:r>
              <a:rPr lang="fr-FR" dirty="0" smtClean="0"/>
              <a:t>post hépatique </a:t>
            </a:r>
            <a:r>
              <a:rPr lang="fr-FR" dirty="0"/>
              <a:t>B ou C chez les patients </a:t>
            </a:r>
            <a:r>
              <a:rPr lang="fr-FR" dirty="0" smtClean="0"/>
              <a:t>hémodialysés</a:t>
            </a:r>
          </a:p>
          <a:p>
            <a:pPr lvl="1"/>
            <a:r>
              <a:rPr lang="fr-FR" dirty="0" smtClean="0"/>
              <a:t>association </a:t>
            </a:r>
            <a:r>
              <a:rPr lang="fr-FR" dirty="0"/>
              <a:t>à une fibrose hépatique </a:t>
            </a:r>
            <a:r>
              <a:rPr lang="fr-FR" dirty="0" smtClean="0"/>
              <a:t>congénitale</a:t>
            </a:r>
          </a:p>
          <a:p>
            <a:pPr lvl="1"/>
            <a:r>
              <a:rPr lang="fr-FR" dirty="0" smtClean="0"/>
              <a:t>obstacle </a:t>
            </a:r>
            <a:r>
              <a:rPr lang="fr-FR" dirty="0"/>
              <a:t>à l’écoulement du sang, avec ou sans thrombose des veines et des veinules hépatiques, évoqué devant une hépatomégalie récemment douloureuse et l’apparition d’une ascite riche en protides.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63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Diagnostic :</a:t>
            </a:r>
          </a:p>
          <a:p>
            <a:pPr lvl="1"/>
            <a:r>
              <a:rPr lang="fr-FR" dirty="0" smtClean="0"/>
              <a:t>Échographie (sédiment et hémorragie)</a:t>
            </a:r>
          </a:p>
          <a:p>
            <a:pPr lvl="1"/>
            <a:r>
              <a:rPr lang="fr-FR" dirty="0" smtClean="0"/>
              <a:t>Scanner avec IV</a:t>
            </a:r>
          </a:p>
          <a:p>
            <a:pPr lvl="1"/>
            <a:r>
              <a:rPr lang="fr-FR" dirty="0" smtClean="0"/>
              <a:t>Ponction de kyste écho guidée +++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34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Intra kystiques (plus fréquentes en cas de PKHR au stade de dialyse)</a:t>
            </a:r>
          </a:p>
          <a:p>
            <a:pPr lvl="1"/>
            <a:r>
              <a:rPr lang="fr-FR" dirty="0" smtClean="0"/>
              <a:t>Hémorragie</a:t>
            </a:r>
          </a:p>
          <a:p>
            <a:pPr lvl="1"/>
            <a:r>
              <a:rPr lang="fr-FR" dirty="0" smtClean="0"/>
              <a:t>Surinfection (la plus redoutée)</a:t>
            </a:r>
          </a:p>
          <a:p>
            <a:pPr lvl="1"/>
            <a:r>
              <a:rPr lang="fr-FR" dirty="0" smtClean="0"/>
              <a:t>Rupture exceptionnelle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3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Uniquement des formes symptomatiques </a:t>
            </a:r>
          </a:p>
          <a:p>
            <a:r>
              <a:rPr lang="fr-FR" dirty="0" smtClean="0"/>
              <a:t>Choix de la techniques en fonction du nombre, de la taille et de la localisation des kystes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13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SURVEILLANCE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L’évolution hépatique succède à l’évolution rénale</a:t>
            </a:r>
          </a:p>
          <a:p>
            <a:r>
              <a:rPr lang="fr-FR" dirty="0" smtClean="0"/>
              <a:t>Au second plan</a:t>
            </a:r>
          </a:p>
          <a:p>
            <a:r>
              <a:rPr lang="fr-FR" dirty="0" smtClean="0"/>
              <a:t>Surveillance clinique ++++</a:t>
            </a:r>
          </a:p>
          <a:p>
            <a:r>
              <a:rPr lang="fr-FR" dirty="0" smtClean="0"/>
              <a:t>Surveillance biologique : </a:t>
            </a:r>
            <a:r>
              <a:rPr lang="fr-FR" dirty="0" smtClean="0"/>
              <a:t>perturbation des tests hépatiques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763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MEDICAL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analogues de la somatostatine5 ou </a:t>
            </a:r>
            <a:r>
              <a:rPr lang="fr-FR" dirty="0" smtClean="0"/>
              <a:t>plus récemment </a:t>
            </a:r>
            <a:r>
              <a:rPr lang="fr-FR" dirty="0"/>
              <a:t>les inhibiteurs mTOR15 n'ont pas </a:t>
            </a:r>
            <a:r>
              <a:rPr lang="fr-FR" dirty="0" smtClean="0"/>
              <a:t>prouvé </a:t>
            </a:r>
            <a:r>
              <a:rPr lang="fr-FR" dirty="0"/>
              <a:t>leur </a:t>
            </a:r>
            <a:r>
              <a:rPr lang="fr-FR" dirty="0" smtClean="0"/>
              <a:t>efficacité </a:t>
            </a:r>
            <a:r>
              <a:rPr lang="fr-FR" dirty="0"/>
              <a:t>sur la croissance des </a:t>
            </a:r>
            <a:r>
              <a:rPr lang="fr-FR" dirty="0" smtClean="0"/>
              <a:t>kystes.</a:t>
            </a:r>
          </a:p>
          <a:p>
            <a:r>
              <a:rPr lang="fr-FR" dirty="0" smtClean="0"/>
              <a:t>Si l'influence défavorable </a:t>
            </a:r>
            <a:r>
              <a:rPr lang="fr-FR" dirty="0"/>
              <a:t>des traitements oestrogeniques de substitution ou des grossesses a </a:t>
            </a:r>
            <a:r>
              <a:rPr lang="fr-FR" dirty="0" smtClean="0"/>
              <a:t>été rapportée </a:t>
            </a:r>
            <a:r>
              <a:rPr lang="fr-FR" dirty="0"/>
              <a:t>sur </a:t>
            </a:r>
            <a:r>
              <a:rPr lang="fr-FR" dirty="0" smtClean="0"/>
              <a:t>l'évolution des </a:t>
            </a:r>
            <a:r>
              <a:rPr lang="fr-FR" dirty="0"/>
              <a:t>seuls kystes </a:t>
            </a:r>
            <a:r>
              <a:rPr lang="fr-FR" dirty="0" smtClean="0"/>
              <a:t>hépatiques, </a:t>
            </a:r>
            <a:r>
              <a:rPr lang="fr-FR" dirty="0"/>
              <a:t>le </a:t>
            </a:r>
            <a:r>
              <a:rPr lang="fr-FR" dirty="0" smtClean="0"/>
              <a:t>bénéfice </a:t>
            </a:r>
            <a:r>
              <a:rPr lang="fr-FR" dirty="0"/>
              <a:t>du blocage hormonal n'est pas </a:t>
            </a:r>
            <a:r>
              <a:rPr lang="fr-FR" dirty="0" smtClean="0"/>
              <a:t>avéré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37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Les kystes hépatiques </a:t>
            </a:r>
            <a:r>
              <a:rPr lang="fr-FR" dirty="0" smtClean="0"/>
              <a:t>= manifestation </a:t>
            </a:r>
            <a:r>
              <a:rPr lang="fr-FR" dirty="0"/>
              <a:t>extrarénale la plus </a:t>
            </a:r>
            <a:r>
              <a:rPr lang="fr-FR" dirty="0" smtClean="0"/>
              <a:t>fréquente survenant </a:t>
            </a:r>
            <a:r>
              <a:rPr lang="fr-FR" dirty="0"/>
              <a:t>dans plus de 50 </a:t>
            </a:r>
            <a:r>
              <a:rPr lang="fr-FR" dirty="0" smtClean="0"/>
              <a:t>% des </a:t>
            </a:r>
            <a:r>
              <a:rPr lang="fr-FR" dirty="0"/>
              <a:t>cas de </a:t>
            </a:r>
            <a:r>
              <a:rPr lang="fr-FR" dirty="0" smtClean="0"/>
              <a:t> PKH</a:t>
            </a:r>
            <a:endParaRPr lang="fr-FR" dirty="0"/>
          </a:p>
          <a:p>
            <a:r>
              <a:rPr lang="fr-FR" dirty="0"/>
              <a:t>Ils apparaissent secondairement </a:t>
            </a:r>
            <a:r>
              <a:rPr lang="fr-FR" dirty="0" smtClean="0"/>
              <a:t>après l’atteinte </a:t>
            </a:r>
            <a:r>
              <a:rPr lang="fr-FR" dirty="0"/>
              <a:t>rénale, qui fait le pronostic </a:t>
            </a:r>
            <a:r>
              <a:rPr lang="fr-FR" dirty="0" smtClean="0"/>
              <a:t>de cette </a:t>
            </a:r>
            <a:r>
              <a:rPr lang="fr-FR" dirty="0"/>
              <a:t>pathologie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Les kystes hépatiques ne gênent pas le fonctionnement du foie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2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CHIRURGICALES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Ponction évacuatrice +/- sclérothérapie </a:t>
            </a:r>
          </a:p>
          <a:p>
            <a:r>
              <a:rPr lang="fr-FR" dirty="0" smtClean="0"/>
              <a:t>Fenestration de kystes (technique de LIN)</a:t>
            </a:r>
          </a:p>
          <a:p>
            <a:r>
              <a:rPr lang="fr-FR" dirty="0" smtClean="0"/>
              <a:t>Hépatectomie anatomique</a:t>
            </a:r>
          </a:p>
          <a:p>
            <a:r>
              <a:rPr lang="fr-FR" dirty="0" smtClean="0"/>
              <a:t>Transplantation hépatique</a:t>
            </a:r>
          </a:p>
        </p:txBody>
      </p:sp>
    </p:spTree>
    <p:extLst>
      <p:ext uri="{BB962C8B-B14F-4D97-AF65-F5344CB8AC3E}">
        <p14:creationId xmlns:p14="http://schemas.microsoft.com/office/powerpoint/2010/main" val="355630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4684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985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Ponction évacuatrice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Peu de kystes</a:t>
            </a:r>
          </a:p>
          <a:p>
            <a:r>
              <a:rPr lang="fr-FR" dirty="0" smtClean="0"/>
              <a:t>De gros volume</a:t>
            </a:r>
          </a:p>
          <a:p>
            <a:r>
              <a:rPr lang="fr-FR" dirty="0" smtClean="0"/>
              <a:t>Permet le d</a:t>
            </a:r>
            <a:r>
              <a:rPr lang="fr-FR" dirty="0" smtClean="0"/>
              <a:t>iagnostic </a:t>
            </a:r>
            <a:r>
              <a:rPr lang="fr-FR" dirty="0" smtClean="0"/>
              <a:t>de l’imputabilité des symptômes +++</a:t>
            </a:r>
          </a:p>
          <a:p>
            <a:r>
              <a:rPr lang="fr-FR" dirty="0" smtClean="0"/>
              <a:t>Récidive</a:t>
            </a:r>
          </a:p>
          <a:p>
            <a:r>
              <a:rPr lang="fr-FR" dirty="0" smtClean="0"/>
              <a:t>Sous contrôle échographique</a:t>
            </a:r>
          </a:p>
          <a:p>
            <a:r>
              <a:rPr lang="fr-FR" dirty="0" smtClean="0"/>
              <a:t>Injection intra kystique </a:t>
            </a:r>
            <a:r>
              <a:rPr lang="fr-FR" dirty="0" smtClean="0"/>
              <a:t>d’</a:t>
            </a:r>
            <a:r>
              <a:rPr lang="fr-FR" dirty="0" err="1" smtClean="0"/>
              <a:t>Aetoxysclérol</a:t>
            </a:r>
            <a:endParaRPr lang="fr-FR" dirty="0" smtClean="0"/>
          </a:p>
          <a:p>
            <a:r>
              <a:rPr lang="fr-FR" dirty="0" smtClean="0"/>
              <a:t>Traitement peu invasif, répétable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37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6552728" cy="46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48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Fenestration des kystes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Voie coelioscopique +++++ (répétable) ou laparotomie (plus complète)</a:t>
            </a:r>
          </a:p>
          <a:p>
            <a:r>
              <a:rPr lang="fr-FR" dirty="0" smtClean="0"/>
              <a:t>Peu de kystes volumineux, segments antérieurs du foie</a:t>
            </a:r>
          </a:p>
          <a:p>
            <a:r>
              <a:rPr lang="fr-FR" dirty="0" smtClean="0"/>
              <a:t>80 % de bons résultats symptomatiques à 3 ans mais 25 % de récidive des symptômes</a:t>
            </a:r>
            <a:endParaRPr lang="fr-FR" dirty="0"/>
          </a:p>
          <a:p>
            <a:r>
              <a:rPr lang="fr-FR" dirty="0" smtClean="0"/>
              <a:t>Mais complications post opératoires : ascite, douleur … </a:t>
            </a:r>
          </a:p>
          <a:p>
            <a:r>
              <a:rPr lang="fr-FR" dirty="0" smtClean="0"/>
              <a:t>Attention ascite et insuffisance rénale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393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Fenestration des kystes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Décrite </a:t>
            </a:r>
            <a:r>
              <a:rPr lang="fr-FR" dirty="0"/>
              <a:t>par Lin </a:t>
            </a:r>
            <a:r>
              <a:rPr lang="fr-FR" dirty="0" smtClean="0"/>
              <a:t>en </a:t>
            </a:r>
            <a:r>
              <a:rPr lang="fr-FR" dirty="0"/>
              <a:t>1968, la technique consiste, en </a:t>
            </a:r>
            <a:r>
              <a:rPr lang="fr-FR" dirty="0" smtClean="0"/>
              <a:t>reséquant </a:t>
            </a:r>
            <a:r>
              <a:rPr lang="fr-FR" dirty="0"/>
              <a:t>une partie de leur paroi, </a:t>
            </a:r>
            <a:r>
              <a:rPr lang="fr-FR" dirty="0" smtClean="0"/>
              <a:t>à </a:t>
            </a:r>
            <a:r>
              <a:rPr lang="fr-FR" dirty="0" smtClean="0"/>
              <a:t>faire communiquer </a:t>
            </a:r>
            <a:r>
              <a:rPr lang="fr-FR" dirty="0"/>
              <a:t>les kystes, depuis la </a:t>
            </a:r>
            <a:r>
              <a:rPr lang="fr-FR" dirty="0" smtClean="0"/>
              <a:t>superficie </a:t>
            </a:r>
            <a:r>
              <a:rPr lang="fr-FR" dirty="0"/>
              <a:t>vers la </a:t>
            </a:r>
            <a:r>
              <a:rPr lang="fr-FR" dirty="0" smtClean="0"/>
              <a:t>profondeur du </a:t>
            </a:r>
            <a:r>
              <a:rPr lang="fr-FR" dirty="0"/>
              <a:t>foie, en assurant un drainage </a:t>
            </a:r>
            <a:r>
              <a:rPr lang="fr-FR" dirty="0" smtClean="0"/>
              <a:t>vers la cavité péritonéale.</a:t>
            </a:r>
          </a:p>
          <a:p>
            <a:r>
              <a:rPr lang="fr-FR" dirty="0" smtClean="0"/>
              <a:t>Initialement décrite </a:t>
            </a:r>
            <a:r>
              <a:rPr lang="fr-FR" dirty="0"/>
              <a:t>par laparotomie, la fenestration a </a:t>
            </a:r>
            <a:r>
              <a:rPr lang="fr-FR" dirty="0" smtClean="0"/>
              <a:t>été proposée par cœlioscopie à </a:t>
            </a:r>
            <a:r>
              <a:rPr lang="fr-FR" dirty="0"/>
              <a:t>partir des </a:t>
            </a:r>
            <a:r>
              <a:rPr lang="fr-FR" dirty="0" smtClean="0"/>
              <a:t>années 90.</a:t>
            </a:r>
          </a:p>
          <a:p>
            <a:r>
              <a:rPr lang="fr-FR" dirty="0" smtClean="0"/>
              <a:t>Le </a:t>
            </a:r>
            <a:r>
              <a:rPr lang="fr-FR" dirty="0"/>
              <a:t>taux de conversion et de </a:t>
            </a:r>
            <a:r>
              <a:rPr lang="fr-FR" dirty="0" smtClean="0"/>
              <a:t>récidive </a:t>
            </a:r>
            <a:r>
              <a:rPr lang="fr-FR" dirty="0"/>
              <a:t>pour les types B ou C </a:t>
            </a:r>
            <a:r>
              <a:rPr lang="fr-FR" dirty="0" smtClean="0"/>
              <a:t>de Schnelldorfer étant </a:t>
            </a:r>
            <a:r>
              <a:rPr lang="fr-FR" dirty="0"/>
              <a:t>important, la fenestration par </a:t>
            </a:r>
            <a:r>
              <a:rPr lang="fr-FR" dirty="0" smtClean="0"/>
              <a:t>cœlioscopie </a:t>
            </a:r>
            <a:r>
              <a:rPr lang="fr-FR" dirty="0"/>
              <a:t>est devenue le traitement des gros </a:t>
            </a:r>
            <a:r>
              <a:rPr lang="fr-FR" dirty="0" smtClean="0"/>
              <a:t>kystes localises </a:t>
            </a:r>
            <a:r>
              <a:rPr lang="fr-FR" dirty="0"/>
              <a:t>des segments </a:t>
            </a:r>
            <a:r>
              <a:rPr lang="fr-FR" dirty="0" smtClean="0"/>
              <a:t>antérieurs </a:t>
            </a:r>
            <a:r>
              <a:rPr lang="fr-FR" dirty="0"/>
              <a:t>du foie</a:t>
            </a:r>
          </a:p>
        </p:txBody>
      </p:sp>
    </p:spTree>
    <p:extLst>
      <p:ext uri="{BB962C8B-B14F-4D97-AF65-F5344CB8AC3E}">
        <p14:creationId xmlns:p14="http://schemas.microsoft.com/office/powerpoint/2010/main" val="1522259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513168" cy="532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9470" y="1516142"/>
            <a:ext cx="1148194" cy="6887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781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ésultat d’images pour kyste foie chirur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5715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98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Hépatectomie anatomique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doit rester au </a:t>
            </a:r>
            <a:r>
              <a:rPr lang="fr-FR" dirty="0" smtClean="0"/>
              <a:t>moins deux segments hépatiques contigus sains sans kyste</a:t>
            </a:r>
          </a:p>
          <a:p>
            <a:r>
              <a:rPr lang="fr-FR" dirty="0" smtClean="0"/>
              <a:t>Hépatectomie majeure +/6 fenestration associée</a:t>
            </a:r>
          </a:p>
          <a:p>
            <a:r>
              <a:rPr lang="fr-FR" dirty="0" smtClean="0"/>
              <a:t>Interventions </a:t>
            </a:r>
            <a:r>
              <a:rPr lang="fr-FR" dirty="0"/>
              <a:t>complexes, longues et </a:t>
            </a:r>
            <a:r>
              <a:rPr lang="fr-FR" dirty="0" smtClean="0"/>
              <a:t>hémorragiques</a:t>
            </a:r>
            <a:endParaRPr lang="fr-FR" dirty="0"/>
          </a:p>
          <a:p>
            <a:r>
              <a:rPr lang="fr-FR" dirty="0"/>
              <a:t>I</a:t>
            </a:r>
            <a:r>
              <a:rPr lang="fr-FR" dirty="0" smtClean="0"/>
              <a:t>mportante morbidité </a:t>
            </a:r>
            <a:r>
              <a:rPr lang="fr-FR" dirty="0"/>
              <a:t>(&gt;50</a:t>
            </a:r>
            <a:r>
              <a:rPr lang="fr-FR" dirty="0" smtClean="0"/>
              <a:t>%)</a:t>
            </a:r>
          </a:p>
          <a:p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survie </a:t>
            </a:r>
            <a:r>
              <a:rPr lang="fr-FR" dirty="0" smtClean="0"/>
              <a:t>à </a:t>
            </a:r>
            <a:r>
              <a:rPr lang="fr-FR" dirty="0"/>
              <a:t>10 ans est de 90 % avec une </a:t>
            </a:r>
            <a:r>
              <a:rPr lang="fr-FR" dirty="0" smtClean="0"/>
              <a:t>résolution </a:t>
            </a:r>
            <a:r>
              <a:rPr lang="fr-FR" dirty="0"/>
              <a:t>durable des </a:t>
            </a:r>
            <a:r>
              <a:rPr lang="fr-FR" dirty="0" smtClean="0"/>
              <a:t>symptômes sans </a:t>
            </a:r>
            <a:r>
              <a:rPr lang="fr-FR" dirty="0"/>
              <a:t>insuffisance </a:t>
            </a:r>
            <a:r>
              <a:rPr lang="fr-FR" dirty="0" smtClean="0"/>
              <a:t>hépatique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967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Transplantation hépatique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Dernier recours pour des formes très symptomatiques</a:t>
            </a:r>
          </a:p>
          <a:p>
            <a:r>
              <a:rPr lang="fr-FR" dirty="0" smtClean="0"/>
              <a:t>Formes massives à petits kystes multiples</a:t>
            </a:r>
          </a:p>
          <a:p>
            <a:r>
              <a:rPr lang="fr-FR" dirty="0" smtClean="0"/>
              <a:t>Si indication de transplantation rénale ++++ possibilités de greffe multi organes</a:t>
            </a:r>
          </a:p>
          <a:p>
            <a:r>
              <a:rPr lang="fr-FR" dirty="0" smtClean="0"/>
              <a:t>La PKH est une exception au score de </a:t>
            </a:r>
            <a:r>
              <a:rPr lang="fr-FR" dirty="0" err="1" smtClean="0"/>
              <a:t>Meld</a:t>
            </a:r>
            <a:r>
              <a:rPr lang="fr-FR" dirty="0" smtClean="0"/>
              <a:t> </a:t>
            </a:r>
            <a:r>
              <a:rPr lang="fr-FR" dirty="0" smtClean="0"/>
              <a:t>(utilisé pour la transplantation pour cirrhose du foie) après </a:t>
            </a:r>
            <a:r>
              <a:rPr lang="fr-FR" dirty="0" smtClean="0"/>
              <a:t>avis d’experts</a:t>
            </a:r>
          </a:p>
          <a:p>
            <a:r>
              <a:rPr lang="fr-FR" dirty="0" smtClean="0"/>
              <a:t>Excellents résultats : 92% à 5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61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Existence de multiples kystes au sein du parenchyme hépatique isolément </a:t>
            </a:r>
            <a:r>
              <a:rPr lang="fr-FR" dirty="0"/>
              <a:t>ou dans le cadre d’une polykystose </a:t>
            </a:r>
            <a:r>
              <a:rPr lang="fr-FR" dirty="0" smtClean="0"/>
              <a:t>rénale de </a:t>
            </a:r>
            <a:r>
              <a:rPr lang="fr-FR" dirty="0" smtClean="0"/>
              <a:t>l’adulte (PKHRA)</a:t>
            </a:r>
            <a:endParaRPr lang="fr-FR" dirty="0" smtClean="0"/>
          </a:p>
          <a:p>
            <a:r>
              <a:rPr lang="fr-FR" dirty="0" smtClean="0"/>
              <a:t>Transmission sur un mode autosomique dominant</a:t>
            </a:r>
          </a:p>
          <a:p>
            <a:r>
              <a:rPr lang="fr-FR" dirty="0"/>
              <a:t>Plus rarement, des </a:t>
            </a:r>
            <a:r>
              <a:rPr lang="fr-FR" dirty="0" smtClean="0"/>
              <a:t>PKH isolées </a:t>
            </a:r>
            <a:r>
              <a:rPr lang="fr-FR" dirty="0"/>
              <a:t>sont observées en l’absence de tout contexte familial. </a:t>
            </a:r>
          </a:p>
          <a:p>
            <a:r>
              <a:rPr lang="fr-FR" dirty="0"/>
              <a:t>Les </a:t>
            </a:r>
            <a:r>
              <a:rPr lang="fr-FR" dirty="0" smtClean="0"/>
              <a:t>PKH </a:t>
            </a:r>
            <a:r>
              <a:rPr lang="fr-FR" dirty="0"/>
              <a:t>sont </a:t>
            </a:r>
            <a:r>
              <a:rPr lang="fr-FR" dirty="0" smtClean="0"/>
              <a:t>congénitales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Les PKH isolées sont souvent à plus gros kystes que la PKHRA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6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RESUME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Morbidité opératoire et mortalité globale de 58 % et 4 % (avec complications majeures dans 30% des cas)</a:t>
            </a:r>
          </a:p>
          <a:p>
            <a:r>
              <a:rPr lang="en-US" dirty="0" smtClean="0"/>
              <a:t>Survie globale à 5 et 10 ans : 90% et 78 %</a:t>
            </a:r>
          </a:p>
          <a:p>
            <a:r>
              <a:rPr lang="en-US" dirty="0" smtClean="0"/>
              <a:t>Récidive des symptomes : 73 %</a:t>
            </a:r>
          </a:p>
          <a:p>
            <a:r>
              <a:rPr lang="en-US" dirty="0" smtClean="0"/>
              <a:t>Sélection des patients ++++</a:t>
            </a:r>
          </a:p>
          <a:p>
            <a:pPr marL="0" indent="0">
              <a:buNone/>
            </a:pPr>
            <a:endParaRPr lang="fr-FR" sz="1800" b="1" i="1" dirty="0" smtClean="0"/>
          </a:p>
          <a:p>
            <a:pPr marL="0" indent="0">
              <a:buNone/>
            </a:pPr>
            <a:endParaRPr lang="fr-FR" sz="1800" b="1" i="1" dirty="0"/>
          </a:p>
          <a:p>
            <a:pPr marL="0" indent="0">
              <a:buNone/>
            </a:pPr>
            <a:r>
              <a:rPr lang="fr-FR" sz="1800" b="1" i="1" dirty="0" smtClean="0"/>
              <a:t>Polycystic </a:t>
            </a:r>
            <a:r>
              <a:rPr lang="fr-FR" sz="1800" b="1" i="1" dirty="0"/>
              <a:t>Liver Disease: A Critical Appraisal of Hepatic Resection, Cyst Fenestration, and Liver </a:t>
            </a:r>
            <a:r>
              <a:rPr lang="fr-FR" sz="1800" b="1" i="1" dirty="0" smtClean="0"/>
              <a:t>Transplantation </a:t>
            </a:r>
            <a:r>
              <a:rPr lang="fr-FR" sz="1800" i="1" dirty="0" smtClean="0"/>
              <a:t>Schnelldorfer&amp;al</a:t>
            </a:r>
            <a:r>
              <a:rPr lang="fr-FR" sz="1800" i="1" dirty="0">
                <a:hlinkClick r:id="rId2" tooltip="Annals of surgery."/>
              </a:rPr>
              <a:t> Ann Surg.</a:t>
            </a:r>
            <a:r>
              <a:rPr lang="fr-FR" sz="1800" i="1" dirty="0"/>
              <a:t> 2009 Jul;250(1):112-8</a:t>
            </a: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499196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928197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9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kystes </a:t>
            </a:r>
            <a:r>
              <a:rPr lang="fr-FR" dirty="0"/>
              <a:t>hépatiques résultent </a:t>
            </a:r>
            <a:r>
              <a:rPr lang="fr-FR" dirty="0" smtClean="0"/>
              <a:t>d’une croissance </a:t>
            </a:r>
            <a:r>
              <a:rPr lang="fr-FR" dirty="0"/>
              <a:t>anormale de </a:t>
            </a:r>
            <a:r>
              <a:rPr lang="fr-FR" dirty="0" smtClean="0"/>
              <a:t>l’épithélium biliaire </a:t>
            </a:r>
            <a:r>
              <a:rPr lang="fr-FR" dirty="0" smtClean="0"/>
              <a:t>en </a:t>
            </a:r>
            <a:r>
              <a:rPr lang="fr-FR" dirty="0" smtClean="0"/>
              <a:t>raison de </a:t>
            </a:r>
            <a:r>
              <a:rPr lang="fr-FR" dirty="0"/>
              <a:t>la persistance de </a:t>
            </a:r>
            <a:r>
              <a:rPr lang="fr-FR" dirty="0" smtClean="0"/>
              <a:t>structures biliaires embryonnaires.</a:t>
            </a:r>
          </a:p>
          <a:p>
            <a:r>
              <a:rPr lang="fr-FR" dirty="0" smtClean="0"/>
              <a:t>L’épithélium kystique </a:t>
            </a:r>
            <a:r>
              <a:rPr lang="fr-FR" dirty="0"/>
              <a:t>conserve ainsi les </a:t>
            </a:r>
            <a:r>
              <a:rPr lang="fr-FR" dirty="0" smtClean="0"/>
              <a:t>caractéristiques de </a:t>
            </a:r>
            <a:r>
              <a:rPr lang="fr-FR" dirty="0"/>
              <a:t>l’épithélium biliaire, </a:t>
            </a:r>
            <a:r>
              <a:rPr lang="fr-FR" dirty="0" smtClean="0"/>
              <a:t>mais avec </a:t>
            </a:r>
            <a:r>
              <a:rPr lang="fr-FR" dirty="0"/>
              <a:t>des activités sécrétoires et </a:t>
            </a:r>
            <a:r>
              <a:rPr lang="fr-FR" dirty="0" smtClean="0"/>
              <a:t>prolifératives accrues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5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/>
          <a:lstStyle/>
          <a:p>
            <a:r>
              <a:rPr lang="fr-FR" dirty="0" smtClean="0"/>
              <a:t>EPIDEMIOLOGIE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fr-FR" dirty="0"/>
              <a:t>La prévalence </a:t>
            </a:r>
            <a:r>
              <a:rPr lang="fr-FR" dirty="0" smtClean="0"/>
              <a:t>dans </a:t>
            </a:r>
            <a:r>
              <a:rPr lang="fr-FR" dirty="0"/>
              <a:t>les séries autopsiques :</a:t>
            </a:r>
            <a:r>
              <a:rPr lang="fr-FR" dirty="0" smtClean="0"/>
              <a:t> </a:t>
            </a:r>
            <a:r>
              <a:rPr lang="fr-FR" dirty="0"/>
              <a:t>0,13 %. </a:t>
            </a:r>
          </a:p>
          <a:p>
            <a:r>
              <a:rPr lang="fr-FR" dirty="0"/>
              <a:t>Au cours de la PKRAD, la prévalence des kystes hépatiques est de 60 </a:t>
            </a:r>
            <a:r>
              <a:rPr lang="fr-FR" dirty="0" smtClean="0"/>
              <a:t>%. Elle </a:t>
            </a:r>
            <a:r>
              <a:rPr lang="fr-FR" dirty="0"/>
              <a:t>est liée à l’âge et à la durée de l’insuffisance rénale. </a:t>
            </a:r>
          </a:p>
          <a:p>
            <a:r>
              <a:rPr lang="fr-FR" dirty="0" smtClean="0"/>
              <a:t>Le </a:t>
            </a:r>
            <a:r>
              <a:rPr lang="fr-FR" dirty="0"/>
              <a:t>sexe </a:t>
            </a:r>
            <a:r>
              <a:rPr lang="fr-FR" dirty="0" smtClean="0"/>
              <a:t>féminin et </a:t>
            </a:r>
            <a:r>
              <a:rPr lang="fr-FR" dirty="0"/>
              <a:t>l’état hormonal ont une influence importante. </a:t>
            </a:r>
          </a:p>
          <a:p>
            <a:r>
              <a:rPr lang="fr-FR" dirty="0" smtClean="0"/>
              <a:t>Il </a:t>
            </a:r>
            <a:r>
              <a:rPr lang="fr-FR" dirty="0"/>
              <a:t>existe une corrélation entre la présence de kystes et le nombre de grossesses. </a:t>
            </a:r>
          </a:p>
        </p:txBody>
      </p:sp>
    </p:spTree>
    <p:extLst>
      <p:ext uri="{BB962C8B-B14F-4D97-AF65-F5344CB8AC3E}">
        <p14:creationId xmlns:p14="http://schemas.microsoft.com/office/powerpoint/2010/main" val="33631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EPIDEMIOLOGIE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autres facteurs prédictifs de </a:t>
            </a:r>
            <a:r>
              <a:rPr lang="fr-FR" dirty="0" smtClean="0"/>
              <a:t>PKRAD sévère sont :</a:t>
            </a:r>
          </a:p>
          <a:p>
            <a:pPr lvl="1"/>
            <a:r>
              <a:rPr lang="fr-FR" dirty="0" smtClean="0"/>
              <a:t> la </a:t>
            </a:r>
            <a:r>
              <a:rPr lang="fr-FR" dirty="0"/>
              <a:t>contraception </a:t>
            </a:r>
            <a:r>
              <a:rPr lang="fr-FR" dirty="0" smtClean="0"/>
              <a:t>orale</a:t>
            </a:r>
          </a:p>
          <a:p>
            <a:pPr lvl="1"/>
            <a:r>
              <a:rPr lang="fr-FR" dirty="0" smtClean="0"/>
              <a:t>le traitement </a:t>
            </a:r>
            <a:r>
              <a:rPr lang="fr-FR" dirty="0"/>
              <a:t>oestrogénique </a:t>
            </a:r>
            <a:r>
              <a:rPr lang="fr-FR" dirty="0" smtClean="0"/>
              <a:t>substitutif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grossesses multiples </a:t>
            </a:r>
          </a:p>
          <a:p>
            <a:r>
              <a:rPr lang="fr-FR" dirty="0"/>
              <a:t>L</a:t>
            </a:r>
            <a:r>
              <a:rPr lang="fr-FR" dirty="0" smtClean="0"/>
              <a:t>ien hormonal : éviter </a:t>
            </a:r>
            <a:r>
              <a:rPr lang="fr-FR" dirty="0"/>
              <a:t>tout </a:t>
            </a:r>
            <a:r>
              <a:rPr lang="fr-FR" dirty="0" smtClean="0"/>
              <a:t>traitement hormonal </a:t>
            </a:r>
            <a:r>
              <a:rPr lang="fr-FR" dirty="0"/>
              <a:t>substitutif chez les </a:t>
            </a:r>
            <a:r>
              <a:rPr lang="fr-FR" dirty="0" smtClean="0"/>
              <a:t>patientes très symptomatiques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8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EPIDEMIOLOGIE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Après </a:t>
            </a:r>
            <a:r>
              <a:rPr lang="fr-FR" dirty="0"/>
              <a:t>traitement par fenestration </a:t>
            </a:r>
            <a:r>
              <a:rPr lang="fr-FR" dirty="0" smtClean="0"/>
              <a:t>et/ou </a:t>
            </a:r>
            <a:r>
              <a:rPr lang="fr-FR" dirty="0"/>
              <a:t>résection hépatique, l’augmentation de volume du foie est liée au développement des kystes laissés en place plutôt qu’au développement de nouveaux kystes.</a:t>
            </a:r>
          </a:p>
        </p:txBody>
      </p:sp>
    </p:spTree>
    <p:extLst>
      <p:ext uri="{BB962C8B-B14F-4D97-AF65-F5344CB8AC3E}">
        <p14:creationId xmlns:p14="http://schemas.microsoft.com/office/powerpoint/2010/main" val="21061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Une simple échographie abdominale suffit</a:t>
            </a:r>
          </a:p>
          <a:p>
            <a:r>
              <a:rPr lang="fr-FR" dirty="0"/>
              <a:t>E</a:t>
            </a:r>
            <a:r>
              <a:rPr lang="fr-FR" dirty="0" smtClean="0"/>
              <a:t>n cas de complication ou avant une prise en charge chirurgicale</a:t>
            </a:r>
          </a:p>
          <a:p>
            <a:pPr lvl="1"/>
            <a:r>
              <a:rPr lang="fr-FR" dirty="0" smtClean="0"/>
              <a:t>Scanner hépatique avec injection 3 temps (artériel, portal et tardif)</a:t>
            </a:r>
          </a:p>
          <a:p>
            <a:pPr lvl="1"/>
            <a:r>
              <a:rPr lang="fr-FR" dirty="0" smtClean="0"/>
              <a:t>Ou IRM hépatique avec injection de gadolinium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4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97454"/>
          </a:xfrm>
        </p:spPr>
        <p:txBody>
          <a:bodyPr/>
          <a:lstStyle/>
          <a:p>
            <a:r>
              <a:rPr lang="fr-FR" dirty="0" smtClean="0"/>
              <a:t>Classification de GIGOT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3284985"/>
            <a:ext cx="8229600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 b="1" i="1" dirty="0" smtClean="0"/>
              <a:t>Gigot </a:t>
            </a:r>
            <a:r>
              <a:rPr lang="fr-FR" sz="1800" b="1" i="1" dirty="0"/>
              <a:t>JF, et al. Ann Surg </a:t>
            </a:r>
            <a:r>
              <a:rPr lang="fr-FR" sz="1800" b="1" i="1" dirty="0" smtClean="0"/>
              <a:t>1997;225:286-94</a:t>
            </a:r>
            <a:endParaRPr lang="fr-FR" sz="1800" b="1" i="1" dirty="0"/>
          </a:p>
          <a:p>
            <a:r>
              <a:rPr lang="fr-FR" sz="2400" b="1" dirty="0"/>
              <a:t>Type I (a) : </a:t>
            </a:r>
            <a:r>
              <a:rPr lang="fr-FR" sz="2400" b="1" dirty="0" smtClean="0"/>
              <a:t>nombre </a:t>
            </a:r>
            <a:r>
              <a:rPr lang="fr-FR" sz="2400" b="1" dirty="0"/>
              <a:t>limité (&lt; 10) de larges kystes hépatiques (&gt; 10 cm)</a:t>
            </a:r>
          </a:p>
          <a:p>
            <a:r>
              <a:rPr lang="fr-FR" sz="2400" b="1" dirty="0"/>
              <a:t>Type II (b) : </a:t>
            </a:r>
            <a:r>
              <a:rPr lang="fr-FR" sz="2400" b="1" dirty="0" smtClean="0"/>
              <a:t>présence </a:t>
            </a:r>
            <a:r>
              <a:rPr lang="fr-FR" sz="2400" b="1" dirty="0"/>
              <a:t>de multiples kystes de taille moyenne avec persistance d'une large zone </a:t>
            </a:r>
            <a:r>
              <a:rPr lang="fr-FR" sz="2400" b="1" dirty="0" smtClean="0"/>
              <a:t>de parenchyme </a:t>
            </a:r>
            <a:r>
              <a:rPr lang="fr-FR" sz="2400" b="1" dirty="0"/>
              <a:t>hépatique sain</a:t>
            </a:r>
          </a:p>
          <a:p>
            <a:r>
              <a:rPr lang="fr-FR" sz="2400" b="1" dirty="0"/>
              <a:t>Type III (c) : </a:t>
            </a:r>
            <a:r>
              <a:rPr lang="fr-FR" sz="2400" b="1" dirty="0" smtClean="0"/>
              <a:t>présence </a:t>
            </a:r>
            <a:r>
              <a:rPr lang="fr-FR" sz="2400" b="1" dirty="0"/>
              <a:t>de multiples kystes hépatiques de petite et moyenne tailles avec </a:t>
            </a:r>
            <a:r>
              <a:rPr lang="fr-FR" sz="2400" b="1" dirty="0" smtClean="0"/>
              <a:t>atteinte hépatique diffuse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980728"/>
            <a:ext cx="8784977" cy="21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0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217</TotalTime>
  <Words>1146</Words>
  <Application>Microsoft Office PowerPoint</Application>
  <PresentationFormat>Affichage à l'écran (4:3)</PresentationFormat>
  <Paragraphs>155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Civil</vt:lpstr>
      <vt:lpstr>POLYKYSTOSE HEPATO-RENALE PLACE DE LA CHIRURGIE HEPATIQUE</vt:lpstr>
      <vt:lpstr>INTRODUCTION</vt:lpstr>
      <vt:lpstr>PHYSIOPATHOLOGIE </vt:lpstr>
      <vt:lpstr>PHYSIOPATHOLOGIE</vt:lpstr>
      <vt:lpstr>EPIDEMIOLOGIE</vt:lpstr>
      <vt:lpstr>EPIDEMIOLOGIE</vt:lpstr>
      <vt:lpstr>EPIDEMIOLOGIE</vt:lpstr>
      <vt:lpstr>DIAGNOSTIC</vt:lpstr>
      <vt:lpstr>Classification de GIGOT</vt:lpstr>
      <vt:lpstr>Présentation PowerPoint</vt:lpstr>
      <vt:lpstr>Présentation PowerPoint</vt:lpstr>
      <vt:lpstr>CLINIQUE</vt:lpstr>
      <vt:lpstr>COMPLICATIONS</vt:lpstr>
      <vt:lpstr>COMPLICATIONS</vt:lpstr>
      <vt:lpstr>COMPLICATIONS</vt:lpstr>
      <vt:lpstr>COMPLICATIONS</vt:lpstr>
      <vt:lpstr>TRAITEMENT</vt:lpstr>
      <vt:lpstr>SURVEILLANCE</vt:lpstr>
      <vt:lpstr>TRAITEMENT MEDICAL</vt:lpstr>
      <vt:lpstr>TECHNIQUES CHIRURGICALES</vt:lpstr>
      <vt:lpstr>Présentation PowerPoint</vt:lpstr>
      <vt:lpstr>Ponction évacuatrice</vt:lpstr>
      <vt:lpstr>Présentation PowerPoint</vt:lpstr>
      <vt:lpstr>Fenestration des kystes</vt:lpstr>
      <vt:lpstr>Fenestration des kystes</vt:lpstr>
      <vt:lpstr>Présentation PowerPoint</vt:lpstr>
      <vt:lpstr>Présentation PowerPoint</vt:lpstr>
      <vt:lpstr>Hépatectomie anatomique</vt:lpstr>
      <vt:lpstr>Transplantation hépatique</vt:lpstr>
      <vt:lpstr>RESUME</vt:lpstr>
      <vt:lpstr>Présentation PowerPoint</vt:lpstr>
    </vt:vector>
  </TitlesOfParts>
  <Company>CHU de NANTES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POLYKYSTOSE HEPATO-RENALE PLACE DE LA CHIRURGIE HEPATIQUE</dc:title>
  <dc:creator>METAIRIE Sylvie</dc:creator>
  <cp:lastModifiedBy>METAIRIE Sylvie</cp:lastModifiedBy>
  <cp:revision>45</cp:revision>
  <dcterms:created xsi:type="dcterms:W3CDTF">2017-03-04T14:27:21Z</dcterms:created>
  <dcterms:modified xsi:type="dcterms:W3CDTF">2017-03-27T11:40:59Z</dcterms:modified>
</cp:coreProperties>
</file>