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5" r:id="rId7"/>
    <p:sldId id="263" r:id="rId8"/>
    <p:sldId id="264" r:id="rId9"/>
    <p:sldId id="267" r:id="rId10"/>
    <p:sldId id="268" r:id="rId11"/>
    <p:sldId id="266" r:id="rId12"/>
    <p:sldId id="269" r:id="rId13"/>
    <p:sldId id="270" r:id="rId14"/>
    <p:sldId id="272" r:id="rId15"/>
    <p:sldId id="273" r:id="rId16"/>
    <p:sldId id="262" r:id="rId17"/>
    <p:sldId id="271" r:id="rId18"/>
    <p:sldId id="278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00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697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563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659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6679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3822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412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37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90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234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134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CD192-018F-479B-8B87-4C45E0685A64}" type="datetimeFigureOut">
              <a:rPr lang="fr-FR" smtClean="0"/>
              <a:t>08/03/2017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6C92E-6378-49BC-8FBE-131B4625D3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09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avec flèche 4"/>
          <p:cNvCxnSpPr/>
          <p:nvPr/>
        </p:nvCxnSpPr>
        <p:spPr>
          <a:xfrm>
            <a:off x="611560" y="2195572"/>
            <a:ext cx="813690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827584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2555776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4499992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6660232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367828" y="2535689"/>
            <a:ext cx="944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Naissance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231307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027747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325845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236296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7542974" y="2028936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2987993" y="971436"/>
            <a:ext cx="10567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Hématurie 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Douleurs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651235" y="1079157"/>
            <a:ext cx="1216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Insuffisance rénale chronique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075931" y="1186879"/>
            <a:ext cx="1216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Dialyse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Greffe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070108" y="386080"/>
            <a:ext cx="3318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Histoire naturelle de la PKRAD</a:t>
            </a:r>
            <a:endParaRPr lang="fr-FR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771800" y="3491716"/>
            <a:ext cx="3456383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TRAITEMENT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3070108" y="293557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V="1">
            <a:off x="4311676" y="293557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91" y="4421043"/>
            <a:ext cx="763905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17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avec flèche 4"/>
          <p:cNvCxnSpPr/>
          <p:nvPr/>
        </p:nvCxnSpPr>
        <p:spPr>
          <a:xfrm>
            <a:off x="611560" y="2195572"/>
            <a:ext cx="813690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827584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2555776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4499992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6660232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367828" y="2535689"/>
            <a:ext cx="944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Naissance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231307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027747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325845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236296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7542974" y="2028936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2987993" y="971436"/>
            <a:ext cx="10567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Hématurie 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Douleurs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651235" y="1079157"/>
            <a:ext cx="1216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Insuffisance rénale chronique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075931" y="1186879"/>
            <a:ext cx="1216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Dialyse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Greffe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070108" y="386080"/>
            <a:ext cx="3318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Histoire naturelle de la PKRAD</a:t>
            </a:r>
            <a:endParaRPr lang="fr-FR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771800" y="3491716"/>
            <a:ext cx="3456383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TRAITEMENT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3070108" y="293557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V="1">
            <a:off x="4311676" y="293557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91" y="4421043"/>
            <a:ext cx="763905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6075931" y="4090406"/>
            <a:ext cx="2661158" cy="25853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fr-F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12360" y="5168308"/>
            <a:ext cx="792088" cy="646331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sp>
        <p:nvSpPr>
          <p:cNvPr id="22" name="Ellipse 21"/>
          <p:cNvSpPr/>
          <p:nvPr/>
        </p:nvSpPr>
        <p:spPr>
          <a:xfrm>
            <a:off x="7659211" y="5873627"/>
            <a:ext cx="576064" cy="21602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6770791" y="6196662"/>
            <a:ext cx="1301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TOLVAPTAN</a:t>
            </a:r>
            <a:endParaRPr lang="fr-FR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55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00446" cy="1483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299167" y="2380298"/>
            <a:ext cx="995785" cy="369332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n = 1445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4797060" y="2847252"/>
            <a:ext cx="0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3343840" y="3348402"/>
            <a:ext cx="1271438" cy="646331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TOLVAPTAN</a:t>
            </a:r>
          </a:p>
          <a:p>
            <a:pPr algn="ctr"/>
            <a:r>
              <a:rPr lang="fr-FR" dirty="0" smtClean="0"/>
              <a:t>n = 961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212989" y="3348403"/>
            <a:ext cx="1045414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PLACEBO</a:t>
            </a:r>
          </a:p>
          <a:p>
            <a:pPr algn="ctr"/>
            <a:r>
              <a:rPr lang="fr-FR" dirty="0" smtClean="0"/>
              <a:t>n = 484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010306" y="4182629"/>
            <a:ext cx="19511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smtClean="0"/>
              <a:t>45 mg+ 15 mg (55%)</a:t>
            </a:r>
          </a:p>
          <a:p>
            <a:pPr algn="ctr"/>
            <a:r>
              <a:rPr lang="fr-FR" sz="1600" b="1" dirty="0" smtClean="0"/>
              <a:t>60 mg + 30 mg (21%)</a:t>
            </a:r>
          </a:p>
          <a:p>
            <a:pPr algn="ctr"/>
            <a:r>
              <a:rPr lang="fr-FR" sz="1600" b="1" dirty="0" smtClean="0"/>
              <a:t>90 mg + 30 mg (25%)</a:t>
            </a:r>
            <a:endParaRPr lang="fr-FR" sz="16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6156176" y="2196275"/>
            <a:ext cx="2090059" cy="830997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smtClean="0"/>
              <a:t>PKRAD</a:t>
            </a:r>
          </a:p>
          <a:p>
            <a:pPr algn="ctr"/>
            <a:r>
              <a:rPr lang="fr-FR" sz="1600" b="1" dirty="0" smtClean="0"/>
              <a:t>Volume rénal &gt; 750 ml</a:t>
            </a:r>
          </a:p>
          <a:p>
            <a:pPr algn="ctr"/>
            <a:r>
              <a:rPr lang="fr-FR" sz="1600" b="1" dirty="0" err="1" smtClean="0"/>
              <a:t>DFGe</a:t>
            </a:r>
            <a:r>
              <a:rPr lang="fr-FR" sz="1600" b="1" dirty="0" smtClean="0"/>
              <a:t> &gt; 60 ml/min</a:t>
            </a:r>
            <a:endParaRPr lang="fr-FR" sz="16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738251" y="4430890"/>
            <a:ext cx="2168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Dose moyenne = 95 mg</a:t>
            </a:r>
            <a:endParaRPr lang="fr-FR" sz="1600" b="1" dirty="0"/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5364088" y="2564964"/>
            <a:ext cx="72008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4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00446" cy="1483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392" y="1880793"/>
            <a:ext cx="7776864" cy="3816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306802" y="1844824"/>
            <a:ext cx="211147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Volume rénal</a:t>
            </a:r>
          </a:p>
          <a:p>
            <a:pPr algn="ctr"/>
            <a:r>
              <a:rPr lang="fr-FR" sz="1600" dirty="0" err="1" smtClean="0">
                <a:latin typeface="Arial Narrow" panose="020B0606020202030204" pitchFamily="34" charset="0"/>
              </a:rPr>
              <a:t>Tolvapatan</a:t>
            </a:r>
            <a:r>
              <a:rPr lang="fr-FR" sz="1600" dirty="0" smtClean="0">
                <a:latin typeface="Arial Narrow" panose="020B0606020202030204" pitchFamily="34" charset="0"/>
              </a:rPr>
              <a:t> + 2.8% par an</a:t>
            </a:r>
          </a:p>
          <a:p>
            <a:pPr algn="ctr"/>
            <a:r>
              <a:rPr lang="fr-FR" sz="1600" dirty="0" smtClean="0">
                <a:latin typeface="Arial Narrow" panose="020B0606020202030204" pitchFamily="34" charset="0"/>
              </a:rPr>
              <a:t>Placebo + 5.5% par an</a:t>
            </a:r>
            <a:endParaRPr lang="fr-FR" sz="1600" dirty="0">
              <a:latin typeface="Arial Narrow" panose="020B060602020203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245723" y="3801814"/>
            <a:ext cx="22563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Créatininémie</a:t>
            </a:r>
            <a:r>
              <a:rPr lang="fr-FR" sz="1600" dirty="0" smtClean="0"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fr-FR" sz="1600" dirty="0" err="1" smtClean="0">
                <a:latin typeface="Arial Narrow" panose="020B0606020202030204" pitchFamily="34" charset="0"/>
              </a:rPr>
              <a:t>Tolvaptan</a:t>
            </a:r>
            <a:r>
              <a:rPr lang="fr-FR" sz="1600" dirty="0" smtClean="0">
                <a:latin typeface="Arial Narrow" panose="020B0606020202030204" pitchFamily="34" charset="0"/>
              </a:rPr>
              <a:t>    93 à 107 </a:t>
            </a:r>
            <a:r>
              <a:rPr lang="fr-FR" sz="1600" dirty="0" err="1" smtClean="0">
                <a:latin typeface="Symbol" panose="05050102010706020507" pitchFamily="18" charset="2"/>
              </a:rPr>
              <a:t>m</a:t>
            </a:r>
            <a:r>
              <a:rPr lang="fr-FR" sz="1600" dirty="0" err="1" smtClean="0">
                <a:latin typeface="Arial Narrow" panose="020B0606020202030204" pitchFamily="34" charset="0"/>
              </a:rPr>
              <a:t>mol</a:t>
            </a:r>
            <a:r>
              <a:rPr lang="fr-FR" sz="1600" dirty="0" smtClean="0">
                <a:latin typeface="Arial Narrow" panose="020B0606020202030204" pitchFamily="34" charset="0"/>
              </a:rPr>
              <a:t>/l</a:t>
            </a:r>
          </a:p>
          <a:p>
            <a:pPr algn="ctr"/>
            <a:r>
              <a:rPr lang="fr-FR" sz="1600" dirty="0" smtClean="0">
                <a:latin typeface="Arial Narrow" panose="020B0606020202030204" pitchFamily="34" charset="0"/>
              </a:rPr>
              <a:t>Placebo      92 à 112 </a:t>
            </a:r>
            <a:r>
              <a:rPr lang="fr-FR" sz="1600" dirty="0" err="1" smtClean="0">
                <a:latin typeface="Symbol" panose="05050102010706020507" pitchFamily="18" charset="2"/>
              </a:rPr>
              <a:t>m</a:t>
            </a:r>
            <a:r>
              <a:rPr lang="fr-FR" sz="1600" dirty="0" err="1" smtClean="0">
                <a:latin typeface="Arial Narrow" panose="020B0606020202030204" pitchFamily="34" charset="0"/>
              </a:rPr>
              <a:t>mol</a:t>
            </a:r>
            <a:r>
              <a:rPr lang="fr-FR" sz="1600" dirty="0" smtClean="0">
                <a:latin typeface="Arial Narrow" panose="020B0606020202030204" pitchFamily="34" charset="0"/>
              </a:rPr>
              <a:t>/l</a:t>
            </a:r>
            <a:endParaRPr lang="fr-FR" sz="1600" dirty="0">
              <a:latin typeface="Arial Narrow" panose="020B0606020202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51520" y="4881934"/>
            <a:ext cx="42220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 smtClean="0">
                <a:solidFill>
                  <a:srgbClr val="FF0000"/>
                </a:solidFill>
              </a:rPr>
              <a:t>DFGe</a:t>
            </a:r>
            <a:endParaRPr lang="fr-FR" sz="1600" b="1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err="1" smtClean="0"/>
              <a:t>Tolvaptan</a:t>
            </a:r>
            <a:r>
              <a:rPr lang="fr-FR" sz="1600" dirty="0" smtClean="0"/>
              <a:t>  -2,72 ml/min/1,73 m2 par an</a:t>
            </a:r>
          </a:p>
          <a:p>
            <a:pPr algn="ctr"/>
            <a:r>
              <a:rPr lang="fr-FR" sz="1600" dirty="0" smtClean="0"/>
              <a:t>Placebo – 3,7 ml/min/1,73 m2 par an </a:t>
            </a:r>
            <a:endParaRPr lang="fr-FR" sz="1600" dirty="0"/>
          </a:p>
        </p:txBody>
      </p:sp>
      <p:sp>
        <p:nvSpPr>
          <p:cNvPr id="12" name="ZoneTexte 11"/>
          <p:cNvSpPr txBox="1"/>
          <p:nvPr/>
        </p:nvSpPr>
        <p:spPr>
          <a:xfrm>
            <a:off x="168946" y="5877272"/>
            <a:ext cx="43052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Surtout si âge &gt; 35, HTA, Volume rénal &gt; 1500 ml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409604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00446" cy="1483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71542" y="-87166"/>
            <a:ext cx="5281036" cy="8136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89032" y="2452246"/>
            <a:ext cx="524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HTA</a:t>
            </a:r>
            <a:endParaRPr lang="fr-FR" sz="16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89032" y="2797520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err="1" smtClean="0"/>
              <a:t>Purie</a:t>
            </a:r>
            <a:endParaRPr lang="fr-FR" sz="16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89032" y="3137829"/>
            <a:ext cx="951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</a:rPr>
              <a:t>Douleurs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9032" y="3476383"/>
            <a:ext cx="462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IRC</a:t>
            </a:r>
            <a:endParaRPr lang="fr-F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85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745" y="908720"/>
            <a:ext cx="3681711" cy="593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182238" y="467436"/>
            <a:ext cx="585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DFG </a:t>
            </a:r>
          </a:p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&gt; 90</a:t>
            </a:r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770948" y="467436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DFG </a:t>
            </a:r>
          </a:p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60-89</a:t>
            </a:r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587312" y="467436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DFG </a:t>
            </a:r>
          </a:p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30-59</a:t>
            </a:r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71800" y="3140968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3">
                    <a:lumMod val="75000"/>
                  </a:schemeClr>
                </a:solidFill>
              </a:rPr>
              <a:t>Volume rénal</a:t>
            </a:r>
            <a:endParaRPr lang="fr-FR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59823"/>
            <a:ext cx="4968552" cy="125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005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1933" y="116632"/>
            <a:ext cx="585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DFG </a:t>
            </a:r>
          </a:p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&gt; 90</a:t>
            </a:r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28419" y="116632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DFG </a:t>
            </a:r>
          </a:p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60-89</a:t>
            </a:r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374743" y="116632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DFG </a:t>
            </a:r>
          </a:p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30-59</a:t>
            </a:r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4859"/>
            <a:ext cx="4320165" cy="5909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268121" y="2218889"/>
            <a:ext cx="10138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err="1" smtClean="0">
                <a:solidFill>
                  <a:srgbClr val="C00000"/>
                </a:solidFill>
              </a:rPr>
              <a:t>Tolvaptan</a:t>
            </a:r>
            <a:endParaRPr lang="fr-FR" sz="1600" b="1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536975" y="2225215"/>
            <a:ext cx="8547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Placebo</a:t>
            </a:r>
            <a:endParaRPr lang="fr-F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580112" y="2611171"/>
            <a:ext cx="2983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CKD1           -2,15                -2,55     </a:t>
            </a:r>
            <a:endParaRPr lang="fr-FR" sz="16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5649087" y="3102125"/>
            <a:ext cx="2646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CKD2           -2,76                -3,9</a:t>
            </a:r>
            <a:endParaRPr lang="fr-FR" sz="16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5649087" y="3666510"/>
            <a:ext cx="2832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CKD3            -3,7                  -5,36</a:t>
            </a:r>
            <a:endParaRPr lang="fr-FR" sz="16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775550" y="1772816"/>
            <a:ext cx="278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accent3">
                    <a:lumMod val="75000"/>
                  </a:schemeClr>
                </a:solidFill>
              </a:rPr>
              <a:t>Baisse du DFG ml/min/1,73m2</a:t>
            </a:r>
            <a:endParaRPr lang="fr-FR" sz="16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378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80728"/>
            <a:ext cx="6323235" cy="5447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99367" y="282560"/>
            <a:ext cx="21525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rgbClr val="92D050"/>
                </a:solidFill>
              </a:rPr>
              <a:t>L’espoir…</a:t>
            </a:r>
            <a:endParaRPr lang="fr-FR" sz="40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16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277" y="1198010"/>
            <a:ext cx="6886723" cy="50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39552" y="404664"/>
            <a:ext cx="2692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C000"/>
                </a:solidFill>
              </a:rPr>
              <a:t>Les effets secondaires…</a:t>
            </a:r>
            <a:endParaRPr lang="fr-FR" sz="2000" b="1" dirty="0">
              <a:solidFill>
                <a:srgbClr val="FFC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79512" y="2672045"/>
            <a:ext cx="13971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Soif</a:t>
            </a:r>
          </a:p>
          <a:p>
            <a:r>
              <a:rPr lang="fr-FR" b="1" dirty="0" smtClean="0">
                <a:solidFill>
                  <a:srgbClr val="C00000"/>
                </a:solidFill>
              </a:rPr>
              <a:t>Uriner/Boire</a:t>
            </a:r>
          </a:p>
          <a:p>
            <a:r>
              <a:rPr lang="fr-FR" b="1" dirty="0" smtClean="0">
                <a:solidFill>
                  <a:srgbClr val="C00000"/>
                </a:solidFill>
              </a:rPr>
              <a:t>50%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79512" y="3933056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Elévation </a:t>
            </a:r>
          </a:p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des enzymes du foie</a:t>
            </a:r>
          </a:p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2%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9512" y="4941168"/>
            <a:ext cx="1946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B050"/>
                </a:solidFill>
              </a:rPr>
              <a:t>Arrêt du </a:t>
            </a:r>
            <a:r>
              <a:rPr lang="fr-FR" b="1" dirty="0" err="1" smtClean="0">
                <a:solidFill>
                  <a:srgbClr val="00B050"/>
                </a:solidFill>
              </a:rPr>
              <a:t>tolvaptan</a:t>
            </a:r>
            <a:endParaRPr lang="fr-FR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38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8058701" cy="3415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1" y="44624"/>
            <a:ext cx="5040560" cy="172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 rot="16200000">
            <a:off x="-713093" y="3975712"/>
            <a:ext cx="39255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C00000"/>
                </a:solidFill>
              </a:rPr>
              <a:t>% de patients avec un épisode de douleurs rénales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593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67544" y="1556792"/>
            <a:ext cx="7992381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ctr"/>
            <a:r>
              <a:rPr lang="fr-FR" sz="1600" dirty="0"/>
              <a:t>Le service médical rendu par JINARC (</a:t>
            </a:r>
            <a:r>
              <a:rPr lang="fr-FR" sz="1600" dirty="0" err="1"/>
              <a:t>tolvaptan</a:t>
            </a:r>
            <a:r>
              <a:rPr lang="fr-FR" sz="1600" dirty="0"/>
              <a:t>) est </a:t>
            </a:r>
            <a:r>
              <a:rPr lang="fr-FR" sz="1600" b="1" dirty="0" smtClean="0">
                <a:solidFill>
                  <a:srgbClr val="C00000"/>
                </a:solidFill>
              </a:rPr>
              <a:t>modéré</a:t>
            </a:r>
            <a:r>
              <a:rPr lang="fr-FR" sz="1600" dirty="0" smtClean="0"/>
              <a:t>.</a:t>
            </a:r>
          </a:p>
          <a:p>
            <a:pPr fontAlgn="ctr"/>
            <a:r>
              <a:rPr lang="fr-FR" sz="1600" dirty="0" smtClean="0"/>
              <a:t> </a:t>
            </a:r>
          </a:p>
          <a:p>
            <a:pPr fontAlgn="ctr"/>
            <a:r>
              <a:rPr lang="fr-FR" sz="1600" dirty="0"/>
              <a:t>P</a:t>
            </a:r>
            <a:r>
              <a:rPr lang="fr-FR" sz="1600" dirty="0" smtClean="0"/>
              <a:t>atients </a:t>
            </a:r>
            <a:r>
              <a:rPr lang="fr-FR" sz="1600" dirty="0"/>
              <a:t>adultes atteints de </a:t>
            </a:r>
            <a:r>
              <a:rPr lang="fr-FR" sz="1600" b="1" dirty="0">
                <a:solidFill>
                  <a:srgbClr val="C00000"/>
                </a:solidFill>
              </a:rPr>
              <a:t>PKRAD authentifiée </a:t>
            </a:r>
            <a:r>
              <a:rPr lang="fr-FR" sz="1600" dirty="0" smtClean="0"/>
              <a:t>et </a:t>
            </a:r>
            <a:r>
              <a:rPr lang="fr-FR" sz="1600" dirty="0" err="1">
                <a:solidFill>
                  <a:srgbClr val="C00000"/>
                </a:solidFill>
              </a:rPr>
              <a:t>progresseurs</a:t>
            </a:r>
            <a:r>
              <a:rPr lang="fr-FR" sz="1600" dirty="0"/>
              <a:t> c’est-à-dire avec :</a:t>
            </a:r>
          </a:p>
          <a:p>
            <a:pPr fontAlgn="ctr"/>
            <a:r>
              <a:rPr lang="fr-FR" sz="1600" b="1" dirty="0" smtClean="0">
                <a:solidFill>
                  <a:srgbClr val="C00000"/>
                </a:solidFill>
              </a:rPr>
              <a:t>1- un </a:t>
            </a:r>
            <a:r>
              <a:rPr lang="fr-FR" sz="1600" b="1" dirty="0">
                <a:solidFill>
                  <a:srgbClr val="C00000"/>
                </a:solidFill>
              </a:rPr>
              <a:t>DFG &gt; 30 ml/min/1,73 m</a:t>
            </a:r>
            <a:r>
              <a:rPr lang="fr-FR" sz="1600" b="1" baseline="30000" dirty="0">
                <a:solidFill>
                  <a:srgbClr val="C00000"/>
                </a:solidFill>
              </a:rPr>
              <a:t>2 </a:t>
            </a:r>
            <a:endParaRPr lang="fr-FR" sz="1600" b="1" dirty="0">
              <a:solidFill>
                <a:srgbClr val="C00000"/>
              </a:solidFill>
            </a:endParaRPr>
          </a:p>
          <a:p>
            <a:pPr fontAlgn="ctr"/>
            <a:r>
              <a:rPr lang="fr-FR" sz="1600" dirty="0"/>
              <a:t>         et </a:t>
            </a:r>
          </a:p>
          <a:p>
            <a:pPr fontAlgn="ctr"/>
            <a:r>
              <a:rPr lang="fr-FR" sz="1600" b="1" dirty="0" smtClean="0">
                <a:solidFill>
                  <a:srgbClr val="C00000"/>
                </a:solidFill>
              </a:rPr>
              <a:t>2- une </a:t>
            </a:r>
            <a:r>
              <a:rPr lang="fr-FR" sz="1600" b="1" dirty="0" err="1">
                <a:solidFill>
                  <a:srgbClr val="C00000"/>
                </a:solidFill>
              </a:rPr>
              <a:t>néphromégalie</a:t>
            </a:r>
            <a:r>
              <a:rPr lang="fr-FR" sz="1600" b="1" dirty="0">
                <a:solidFill>
                  <a:srgbClr val="C00000"/>
                </a:solidFill>
              </a:rPr>
              <a:t> </a:t>
            </a:r>
            <a:r>
              <a:rPr lang="fr-FR" sz="1600" b="1" dirty="0" smtClean="0">
                <a:solidFill>
                  <a:srgbClr val="C00000"/>
                </a:solidFill>
              </a:rPr>
              <a:t>(gros reins) </a:t>
            </a:r>
            <a:r>
              <a:rPr lang="fr-FR" sz="1600" dirty="0" smtClean="0">
                <a:solidFill>
                  <a:srgbClr val="C00000"/>
                </a:solidFill>
              </a:rPr>
              <a:t>importante </a:t>
            </a:r>
            <a:r>
              <a:rPr lang="fr-FR" sz="1600" dirty="0" smtClean="0"/>
              <a:t>:</a:t>
            </a:r>
            <a:endParaRPr lang="fr-FR" sz="1600" dirty="0"/>
          </a:p>
          <a:p>
            <a:pPr lvl="1" fontAlgn="ctr"/>
            <a:r>
              <a:rPr lang="fr-FR" sz="1600" dirty="0"/>
              <a:t>un volume rénal ajusté à la taille &gt; 600 ml/m à l’IRM ; ≥ 630 ml/m à l’échographie</a:t>
            </a:r>
          </a:p>
          <a:p>
            <a:pPr fontAlgn="ctr"/>
            <a:r>
              <a:rPr lang="fr-FR" sz="1600" dirty="0"/>
              <a:t>                  ou</a:t>
            </a:r>
          </a:p>
          <a:p>
            <a:pPr lvl="1" fontAlgn="ctr"/>
            <a:r>
              <a:rPr lang="fr-FR" sz="1600" dirty="0"/>
              <a:t>une longueur des reins &gt; 16,7 cm à l’IRM ; &gt; 16,8 cm à l’échographie.</a:t>
            </a:r>
          </a:p>
          <a:p>
            <a:pPr fontAlgn="ctr"/>
            <a:r>
              <a:rPr lang="fr-FR" sz="1600" dirty="0"/>
              <a:t>         et</a:t>
            </a:r>
          </a:p>
          <a:p>
            <a:pPr fontAlgn="ctr"/>
            <a:r>
              <a:rPr lang="fr-FR" sz="1600" dirty="0" smtClean="0">
                <a:solidFill>
                  <a:srgbClr val="C00000"/>
                </a:solidFill>
              </a:rPr>
              <a:t>3- des </a:t>
            </a:r>
            <a:r>
              <a:rPr lang="fr-FR" sz="1600" b="1" dirty="0">
                <a:solidFill>
                  <a:srgbClr val="C00000"/>
                </a:solidFill>
              </a:rPr>
              <a:t>signes d’évolution rapide </a:t>
            </a:r>
            <a:r>
              <a:rPr lang="fr-FR" sz="1600" dirty="0">
                <a:solidFill>
                  <a:srgbClr val="C00000"/>
                </a:solidFill>
              </a:rPr>
              <a:t>de la maladie tels que</a:t>
            </a:r>
            <a:r>
              <a:rPr lang="fr-FR" sz="1600" dirty="0"/>
              <a:t> :</a:t>
            </a:r>
          </a:p>
          <a:p>
            <a:pPr lvl="1" fontAlgn="ctr"/>
            <a:r>
              <a:rPr lang="fr-FR" sz="1600" dirty="0">
                <a:solidFill>
                  <a:srgbClr val="00B050"/>
                </a:solidFill>
              </a:rPr>
              <a:t>la présence de manifestations cliniques </a:t>
            </a:r>
            <a:endParaRPr lang="fr-FR" sz="1600" dirty="0" smtClean="0">
              <a:solidFill>
                <a:srgbClr val="00B050"/>
              </a:solidFill>
            </a:endParaRPr>
          </a:p>
          <a:p>
            <a:pPr lvl="1" fontAlgn="ctr"/>
            <a:r>
              <a:rPr lang="fr-FR" sz="1600" dirty="0" smtClean="0"/>
              <a:t>(</a:t>
            </a:r>
            <a:r>
              <a:rPr lang="fr-FR" sz="1600" dirty="0"/>
              <a:t>douleurs rénales, ou hémorragie ou infection intra-kystique, </a:t>
            </a:r>
            <a:r>
              <a:rPr lang="fr-FR" sz="1600" dirty="0" smtClean="0"/>
              <a:t>hématurie </a:t>
            </a:r>
            <a:r>
              <a:rPr lang="fr-FR" sz="1600" dirty="0"/>
              <a:t>macroscopique)</a:t>
            </a:r>
          </a:p>
          <a:p>
            <a:pPr fontAlgn="ctr"/>
            <a:r>
              <a:rPr lang="fr-FR" sz="1600" dirty="0"/>
              <a:t>                  ou</a:t>
            </a:r>
          </a:p>
          <a:p>
            <a:pPr lvl="1" fontAlgn="ctr"/>
            <a:r>
              <a:rPr lang="fr-FR" sz="1600" dirty="0">
                <a:solidFill>
                  <a:srgbClr val="00B050"/>
                </a:solidFill>
              </a:rPr>
              <a:t>une perte significative du DFG d’au moins 5 ml/min/an </a:t>
            </a:r>
            <a:endParaRPr lang="fr-FR" sz="1600" dirty="0" smtClean="0">
              <a:solidFill>
                <a:srgbClr val="00B050"/>
              </a:solidFill>
            </a:endParaRPr>
          </a:p>
          <a:p>
            <a:pPr lvl="1" fontAlgn="ctr"/>
            <a:r>
              <a:rPr lang="fr-FR" sz="1600" dirty="0" smtClean="0"/>
              <a:t>(formules </a:t>
            </a:r>
            <a:r>
              <a:rPr lang="fr-FR" sz="1600" dirty="0"/>
              <a:t>du MDRD, </a:t>
            </a:r>
            <a:r>
              <a:rPr lang="fr-FR" sz="1600" dirty="0" smtClean="0"/>
              <a:t>CKD-EPI, la </a:t>
            </a:r>
            <a:r>
              <a:rPr lang="fr-FR" sz="1600" dirty="0"/>
              <a:t>clairance de la créatinine).</a:t>
            </a:r>
          </a:p>
          <a:p>
            <a:endParaRPr lang="fr-FR" sz="1600" dirty="0"/>
          </a:p>
        </p:txBody>
      </p:sp>
      <p:sp>
        <p:nvSpPr>
          <p:cNvPr id="5" name="ZoneTexte 4"/>
          <p:cNvSpPr txBox="1"/>
          <p:nvPr/>
        </p:nvSpPr>
        <p:spPr>
          <a:xfrm>
            <a:off x="107504" y="339016"/>
            <a:ext cx="5444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</a:rPr>
              <a:t>HAUTE AUTORITE DE LA SANTE</a:t>
            </a:r>
            <a:endParaRPr lang="fr-FR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20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308" y="1052736"/>
            <a:ext cx="4324134" cy="460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 rot="16200000">
            <a:off x="1579893" y="2964723"/>
            <a:ext cx="1457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Volume rénal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211960" y="5899338"/>
            <a:ext cx="1426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</a:rPr>
              <a:t>Age (années)</a:t>
            </a:r>
            <a:endParaRPr lang="fr-FR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070108" y="386080"/>
            <a:ext cx="3318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Histoire naturelle de la PKRAD</a:t>
            </a:r>
            <a:endParaRPr lang="fr-FR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04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1124744"/>
            <a:ext cx="447988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ctr"/>
            <a:r>
              <a:rPr lang="fr-FR" b="1" dirty="0" smtClean="0">
                <a:solidFill>
                  <a:srgbClr val="C00000"/>
                </a:solidFill>
              </a:rPr>
              <a:t>Présentation</a:t>
            </a:r>
          </a:p>
          <a:p>
            <a:pPr fontAlgn="ctr"/>
            <a:r>
              <a:rPr lang="fr-FR" sz="1600" dirty="0" smtClean="0"/>
              <a:t>JINARC </a:t>
            </a:r>
            <a:r>
              <a:rPr lang="fr-FR" sz="1600" dirty="0"/>
              <a:t>15 mg, </a:t>
            </a:r>
            <a:r>
              <a:rPr lang="fr-FR" sz="1600" dirty="0" smtClean="0"/>
              <a:t>comprimé</a:t>
            </a: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 smtClean="0"/>
              <a:t>JINARC </a:t>
            </a:r>
            <a:r>
              <a:rPr lang="fr-FR" sz="1600" dirty="0"/>
              <a:t>15 mg, comprimé, JINARC 45 mg, </a:t>
            </a:r>
            <a:r>
              <a:rPr lang="fr-FR" sz="1600" dirty="0" smtClean="0"/>
              <a:t>comprimé</a:t>
            </a: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 smtClean="0"/>
              <a:t>JINARC </a:t>
            </a:r>
            <a:r>
              <a:rPr lang="fr-FR" sz="1600" dirty="0"/>
              <a:t>30 mg, </a:t>
            </a:r>
            <a:r>
              <a:rPr lang="fr-FR" sz="1600" dirty="0" smtClean="0"/>
              <a:t>comprimé</a:t>
            </a: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 smtClean="0"/>
              <a:t>JINARC </a:t>
            </a:r>
            <a:r>
              <a:rPr lang="fr-FR" sz="1600" dirty="0"/>
              <a:t>30 mg, comprimé, JINARC 60 mg, </a:t>
            </a:r>
            <a:r>
              <a:rPr lang="fr-FR" sz="1600" dirty="0" smtClean="0"/>
              <a:t>comprimé</a:t>
            </a:r>
          </a:p>
          <a:p>
            <a:pPr fontAlgn="ctr"/>
            <a:r>
              <a:rPr lang="fr-FR" sz="1600" dirty="0" smtClean="0"/>
              <a:t>JINARC </a:t>
            </a:r>
            <a:r>
              <a:rPr lang="fr-FR" sz="1600" dirty="0"/>
              <a:t>30 mg, comprimé, JINARC 90 mg, </a:t>
            </a:r>
            <a:r>
              <a:rPr lang="fr-FR" sz="1600" dirty="0" smtClean="0"/>
              <a:t>comprimé</a:t>
            </a:r>
            <a:endParaRPr lang="fr-FR" sz="1600" dirty="0"/>
          </a:p>
        </p:txBody>
      </p:sp>
      <p:sp>
        <p:nvSpPr>
          <p:cNvPr id="5" name="ZoneTexte 4"/>
          <p:cNvSpPr txBox="1"/>
          <p:nvPr/>
        </p:nvSpPr>
        <p:spPr>
          <a:xfrm>
            <a:off x="107504" y="339016"/>
            <a:ext cx="5444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</a:rPr>
              <a:t>HAUTE AUTORITE DE LA SANTE</a:t>
            </a:r>
            <a:endParaRPr lang="fr-FR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932040" y="1124744"/>
            <a:ext cx="16722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C00000"/>
                </a:solidFill>
              </a:rPr>
              <a:t>Prix</a:t>
            </a:r>
          </a:p>
          <a:p>
            <a:r>
              <a:rPr lang="fr-FR" sz="1600" b="1" dirty="0" smtClean="0"/>
              <a:t>1 mois</a:t>
            </a:r>
            <a:r>
              <a:rPr lang="fr-FR" sz="1600" dirty="0" smtClean="0"/>
              <a:t>: </a:t>
            </a:r>
            <a:r>
              <a:rPr lang="fr-FR" sz="1600" dirty="0"/>
              <a:t>1228,48 €</a:t>
            </a:r>
          </a:p>
          <a:p>
            <a:endParaRPr lang="fr-FR" sz="1600" dirty="0"/>
          </a:p>
        </p:txBody>
      </p:sp>
      <p:sp>
        <p:nvSpPr>
          <p:cNvPr id="3" name="ZoneTexte 2"/>
          <p:cNvSpPr txBox="1"/>
          <p:nvPr/>
        </p:nvSpPr>
        <p:spPr>
          <a:xfrm>
            <a:off x="323528" y="3068960"/>
            <a:ext cx="734957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C00000"/>
                </a:solidFill>
              </a:rPr>
              <a:t>Contre-indications:</a:t>
            </a:r>
            <a:endParaRPr lang="fr-FR" sz="1600" b="1" dirty="0">
              <a:solidFill>
                <a:srgbClr val="C00000"/>
              </a:solidFill>
            </a:endParaRPr>
          </a:p>
          <a:p>
            <a:r>
              <a:rPr lang="fr-FR" sz="1600" b="1" dirty="0"/>
              <a:t>T</a:t>
            </a:r>
            <a:r>
              <a:rPr lang="fr-FR" sz="1600" b="1" dirty="0" smtClean="0"/>
              <a:t>aux </a:t>
            </a:r>
            <a:r>
              <a:rPr lang="fr-FR" sz="1600" b="1" dirty="0"/>
              <a:t>d’enzymes hépatiques élevés et/ou signes ou symptômes d’atteinte hépatique </a:t>
            </a:r>
            <a:endParaRPr lang="fr-FR" sz="1600" b="1" dirty="0" smtClean="0"/>
          </a:p>
          <a:p>
            <a:r>
              <a:rPr lang="fr-FR" sz="1600" b="1" dirty="0" smtClean="0"/>
              <a:t>avant </a:t>
            </a:r>
            <a:r>
              <a:rPr lang="fr-FR" sz="1600" b="1" dirty="0"/>
              <a:t>le début du </a:t>
            </a:r>
            <a:r>
              <a:rPr lang="fr-FR" sz="1600" b="1" dirty="0" smtClean="0"/>
              <a:t>traitement.</a:t>
            </a:r>
          </a:p>
          <a:p>
            <a:r>
              <a:rPr lang="fr-FR" sz="1600" b="1" dirty="0"/>
              <a:t>H</a:t>
            </a:r>
            <a:r>
              <a:rPr lang="fr-FR" sz="1600" dirty="0" smtClean="0"/>
              <a:t>ypersensibilité </a:t>
            </a:r>
            <a:r>
              <a:rPr lang="fr-FR" sz="1600" dirty="0"/>
              <a:t>à la substance active ou à l’un des </a:t>
            </a:r>
            <a:r>
              <a:rPr lang="fr-FR" sz="1600" dirty="0" smtClean="0"/>
              <a:t>excipients.</a:t>
            </a:r>
            <a:endParaRPr lang="fr-FR" sz="1600" dirty="0"/>
          </a:p>
          <a:p>
            <a:r>
              <a:rPr lang="fr-FR" sz="1600" dirty="0"/>
              <a:t>D</a:t>
            </a:r>
            <a:r>
              <a:rPr lang="fr-FR" sz="1600" dirty="0" smtClean="0"/>
              <a:t>éplétion </a:t>
            </a:r>
            <a:r>
              <a:rPr lang="fr-FR" sz="1600" dirty="0" err="1" smtClean="0"/>
              <a:t>volémique</a:t>
            </a:r>
            <a:r>
              <a:rPr lang="fr-FR" sz="1600" dirty="0"/>
              <a:t> </a:t>
            </a:r>
            <a:r>
              <a:rPr lang="fr-FR" sz="1600" dirty="0" smtClean="0"/>
              <a:t>(</a:t>
            </a:r>
            <a:r>
              <a:rPr lang="fr-FR" sz="1600" dirty="0" err="1" smtClean="0"/>
              <a:t>désyhdratation</a:t>
            </a:r>
            <a:r>
              <a:rPr lang="fr-FR" sz="1600" dirty="0" smtClean="0"/>
              <a:t>)</a:t>
            </a:r>
            <a:endParaRPr lang="fr-FR" sz="1600" dirty="0"/>
          </a:p>
          <a:p>
            <a:r>
              <a:rPr lang="fr-FR" sz="1600" dirty="0" err="1" smtClean="0"/>
              <a:t>Hypernatrémie</a:t>
            </a:r>
            <a:r>
              <a:rPr lang="fr-FR" sz="1600" dirty="0" smtClean="0"/>
              <a:t> (augmentation du sodium dans le sang)</a:t>
            </a:r>
            <a:endParaRPr lang="fr-FR" sz="1600" dirty="0"/>
          </a:p>
          <a:p>
            <a:r>
              <a:rPr lang="fr-FR" sz="1600" dirty="0"/>
              <a:t>I</a:t>
            </a:r>
            <a:r>
              <a:rPr lang="fr-FR" sz="1600" dirty="0" smtClean="0"/>
              <a:t>ncapacité </a:t>
            </a:r>
            <a:r>
              <a:rPr lang="fr-FR" sz="1600" dirty="0"/>
              <a:t>à ressentir ou à répondre à la soif;</a:t>
            </a:r>
          </a:p>
          <a:p>
            <a:r>
              <a:rPr lang="fr-FR" sz="1600" b="1" dirty="0"/>
              <a:t>G</a:t>
            </a:r>
            <a:r>
              <a:rPr lang="fr-FR" sz="1600" b="1" dirty="0" smtClean="0"/>
              <a:t>rossesse </a:t>
            </a:r>
            <a:r>
              <a:rPr lang="fr-FR" sz="1600" b="1" dirty="0"/>
              <a:t>ou </a:t>
            </a:r>
            <a:r>
              <a:rPr lang="fr-FR" sz="1600" b="1" dirty="0" smtClean="0"/>
              <a:t>allaitement.</a:t>
            </a:r>
            <a:endParaRPr lang="fr-FR" sz="1600" dirty="0"/>
          </a:p>
          <a:p>
            <a:r>
              <a:rPr lang="fr-FR" sz="1600" dirty="0"/>
              <a:t>I</a:t>
            </a:r>
            <a:r>
              <a:rPr lang="fr-FR" sz="1600" dirty="0" smtClean="0"/>
              <a:t>ncapacité </a:t>
            </a:r>
            <a:r>
              <a:rPr lang="fr-FR" sz="1600" dirty="0"/>
              <a:t>ou refus de se soumettre à des tests de la fonction hépatique tous les mois.</a:t>
            </a: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664222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620688"/>
            <a:ext cx="925593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Surveillance</a:t>
            </a:r>
          </a:p>
          <a:p>
            <a:endParaRPr lang="fr-FR" dirty="0"/>
          </a:p>
          <a:p>
            <a:r>
              <a:rPr lang="fr-FR" dirty="0" smtClean="0">
                <a:solidFill>
                  <a:srgbClr val="C00000"/>
                </a:solidFill>
              </a:rPr>
              <a:t>Prise de sang </a:t>
            </a:r>
            <a:r>
              <a:rPr lang="fr-FR" dirty="0" smtClean="0"/>
              <a:t>pour le contrôle des </a:t>
            </a:r>
            <a:r>
              <a:rPr lang="fr-FR" dirty="0" smtClean="0">
                <a:solidFill>
                  <a:srgbClr val="C00000"/>
                </a:solidFill>
              </a:rPr>
              <a:t>enzymes du foie tous </a:t>
            </a:r>
            <a:r>
              <a:rPr lang="fr-FR" dirty="0">
                <a:solidFill>
                  <a:srgbClr val="C00000"/>
                </a:solidFill>
              </a:rPr>
              <a:t>les mois pendant 18 mois </a:t>
            </a:r>
            <a:endParaRPr lang="fr-FR" dirty="0" smtClean="0">
              <a:solidFill>
                <a:srgbClr val="C00000"/>
              </a:solidFill>
            </a:endParaRPr>
          </a:p>
          <a:p>
            <a:r>
              <a:rPr lang="fr-FR" dirty="0" smtClean="0">
                <a:solidFill>
                  <a:srgbClr val="C00000"/>
                </a:solidFill>
              </a:rPr>
              <a:t>et </a:t>
            </a:r>
            <a:r>
              <a:rPr lang="fr-FR" dirty="0">
                <a:solidFill>
                  <a:srgbClr val="C00000"/>
                </a:solidFill>
              </a:rPr>
              <a:t>tous les 3 mois par la suite</a:t>
            </a:r>
            <a:r>
              <a:rPr lang="fr-FR" dirty="0"/>
              <a:t>.</a:t>
            </a:r>
          </a:p>
          <a:p>
            <a:r>
              <a:rPr lang="fr-FR" dirty="0" smtClean="0"/>
              <a:t>+ </a:t>
            </a:r>
            <a:r>
              <a:rPr lang="fr-FR" dirty="0" smtClean="0">
                <a:solidFill>
                  <a:srgbClr val="C00000"/>
                </a:solidFill>
              </a:rPr>
              <a:t>une </a:t>
            </a:r>
            <a:r>
              <a:rPr lang="fr-FR" dirty="0">
                <a:solidFill>
                  <a:srgbClr val="C00000"/>
                </a:solidFill>
              </a:rPr>
              <a:t>surveillance concomitante des symptômes </a:t>
            </a:r>
            <a:endParaRPr lang="fr-FR" dirty="0" smtClean="0">
              <a:solidFill>
                <a:srgbClr val="C00000"/>
              </a:solidFill>
            </a:endParaRPr>
          </a:p>
          <a:p>
            <a:r>
              <a:rPr lang="fr-FR" dirty="0" smtClean="0"/>
              <a:t>(fatigue</a:t>
            </a:r>
            <a:r>
              <a:rPr lang="fr-FR" dirty="0"/>
              <a:t>, anorexie, nausées, gêne dans le quadrant supérieur droit de l’abdomen, vomissements, </a:t>
            </a:r>
            <a:endParaRPr lang="fr-FR" dirty="0" smtClean="0"/>
          </a:p>
          <a:p>
            <a:r>
              <a:rPr lang="fr-FR" dirty="0" smtClean="0"/>
              <a:t>fièvre</a:t>
            </a:r>
            <a:r>
              <a:rPr lang="fr-FR" dirty="0"/>
              <a:t>, éruption cutanée, prurit, urines foncées ou jaunisse</a:t>
            </a:r>
            <a:r>
              <a:rPr lang="fr-FR" dirty="0" smtClean="0"/>
              <a:t>).</a:t>
            </a:r>
          </a:p>
          <a:p>
            <a:endParaRPr lang="fr-FR" dirty="0"/>
          </a:p>
          <a:p>
            <a:endParaRPr lang="fr-FR" b="1" dirty="0" smtClean="0">
              <a:solidFill>
                <a:srgbClr val="C00000"/>
              </a:solidFill>
            </a:endParaRPr>
          </a:p>
          <a:p>
            <a:r>
              <a:rPr lang="fr-FR" b="1" dirty="0" smtClean="0">
                <a:solidFill>
                  <a:srgbClr val="C00000"/>
                </a:solidFill>
              </a:rPr>
              <a:t>Quand arrêter le traitement?</a:t>
            </a:r>
          </a:p>
          <a:p>
            <a:r>
              <a:rPr lang="fr-FR" dirty="0" smtClean="0">
                <a:solidFill>
                  <a:srgbClr val="00B050"/>
                </a:solidFill>
              </a:rPr>
              <a:t>Pour toxicité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/>
              <a:t>ALAT ou ASAT &gt; 8 x </a:t>
            </a:r>
            <a:r>
              <a:rPr lang="fr-FR" dirty="0" smtClean="0"/>
              <a:t>Limite supérieure de la normale.</a:t>
            </a:r>
            <a:endParaRPr lang="fr-FR" dirty="0"/>
          </a:p>
          <a:p>
            <a:r>
              <a:rPr lang="fr-FR" dirty="0" smtClean="0"/>
              <a:t>ALAT </a:t>
            </a:r>
            <a:r>
              <a:rPr lang="fr-FR" dirty="0"/>
              <a:t>ou ASAT &gt; 5 x LSN pendant plus de 2 </a:t>
            </a:r>
            <a:r>
              <a:rPr lang="fr-FR" dirty="0" smtClean="0"/>
              <a:t>semaines</a:t>
            </a:r>
            <a:endParaRPr lang="fr-FR" dirty="0"/>
          </a:p>
          <a:p>
            <a:r>
              <a:rPr lang="fr-FR" dirty="0" smtClean="0"/>
              <a:t>ALAT </a:t>
            </a:r>
            <a:r>
              <a:rPr lang="fr-FR" dirty="0"/>
              <a:t>ou ASAT &gt; 3 x LSN et </a:t>
            </a:r>
            <a:r>
              <a:rPr lang="fr-FR" dirty="0" smtClean="0"/>
              <a:t>Bilirubine </a:t>
            </a:r>
            <a:r>
              <a:rPr lang="fr-FR" dirty="0"/>
              <a:t>&gt; 2 x LSN </a:t>
            </a:r>
            <a:endParaRPr lang="fr-FR" dirty="0" smtClean="0"/>
          </a:p>
          <a:p>
            <a:r>
              <a:rPr lang="fr-FR" dirty="0" smtClean="0"/>
              <a:t>ALAT </a:t>
            </a:r>
            <a:r>
              <a:rPr lang="fr-FR" dirty="0"/>
              <a:t>ou ASAT &gt; 3 x LSN et symptômes d’atteinte hépatique persistants </a:t>
            </a:r>
            <a:endParaRPr lang="fr-FR" dirty="0" smtClean="0"/>
          </a:p>
          <a:p>
            <a:r>
              <a:rPr lang="fr-FR" dirty="0"/>
              <a:t> </a:t>
            </a:r>
            <a:endParaRPr lang="fr-FR" dirty="0" smtClean="0"/>
          </a:p>
          <a:p>
            <a:r>
              <a:rPr lang="fr-FR" dirty="0" smtClean="0"/>
              <a:t>Sinon, à vie car l’effet pourrait disparaître après l’arrêt…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9929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59632" y="1412776"/>
            <a:ext cx="616341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</a:rPr>
              <a:t>En conclusion</a:t>
            </a:r>
          </a:p>
          <a:p>
            <a:endParaRPr lang="fr-FR" dirty="0"/>
          </a:p>
          <a:p>
            <a:r>
              <a:rPr lang="fr-FR" dirty="0" smtClean="0"/>
              <a:t>Enfin un traitement avec une </a:t>
            </a:r>
            <a:r>
              <a:rPr lang="fr-FR" b="1" dirty="0" smtClean="0">
                <a:solidFill>
                  <a:srgbClr val="00B050"/>
                </a:solidFill>
              </a:rPr>
              <a:t>efficacité démontrée</a:t>
            </a:r>
            <a:r>
              <a:rPr lang="fr-FR" dirty="0" smtClean="0"/>
              <a:t>…</a:t>
            </a:r>
          </a:p>
          <a:p>
            <a:endParaRPr lang="fr-FR" dirty="0" smtClean="0"/>
          </a:p>
          <a:p>
            <a:r>
              <a:rPr lang="fr-FR" dirty="0" smtClean="0"/>
              <a:t>Mais,</a:t>
            </a:r>
          </a:p>
          <a:p>
            <a:endParaRPr lang="fr-FR" dirty="0" smtClean="0"/>
          </a:p>
          <a:p>
            <a:r>
              <a:rPr lang="fr-FR" dirty="0" smtClean="0"/>
              <a:t>Quel est l’importance du bénéfice pour le </a:t>
            </a:r>
            <a:r>
              <a:rPr lang="fr-FR" dirty="0" smtClean="0"/>
              <a:t>patient à long terme?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Pour </a:t>
            </a:r>
            <a:r>
              <a:rPr lang="fr-FR" dirty="0" smtClean="0"/>
              <a:t>quels patients?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5182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823913"/>
            <a:ext cx="7627937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588224" y="6165304"/>
            <a:ext cx="1845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Chapman, CJASN 2012</a:t>
            </a:r>
            <a:endParaRPr lang="fr-FR" sz="1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5220072" y="1268760"/>
            <a:ext cx="1656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Volume rénal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571206" y="3933056"/>
            <a:ext cx="1656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</a:rPr>
              <a:t>DFGe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070108" y="386080"/>
            <a:ext cx="3318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Histoire naturelle de la PKRAD</a:t>
            </a:r>
            <a:endParaRPr lang="fr-FR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19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-91067"/>
            <a:ext cx="2484056" cy="6879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 rot="16200000">
            <a:off x="1979712" y="3212976"/>
            <a:ext cx="692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/>
              <a:t>DFGe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652120" y="1196752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Augmentation du volume rénal de </a:t>
            </a:r>
            <a:r>
              <a:rPr lang="fr-FR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 </a:t>
            </a:r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an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804520" y="3387531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Augmentation du volume rénal de </a:t>
            </a:r>
            <a:r>
              <a:rPr lang="fr-FR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 </a:t>
            </a:r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an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802852" y="5157192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Augmentation du volume rénal de </a:t>
            </a:r>
            <a:r>
              <a:rPr lang="fr-FR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 </a:t>
            </a:r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an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63455" y="343835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Histoire naturelle de la PKRAD</a:t>
            </a:r>
            <a:endParaRPr lang="fr-FR" sz="1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85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-91067"/>
            <a:ext cx="2484056" cy="6879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 rot="16200000">
            <a:off x="1979712" y="3212976"/>
            <a:ext cx="692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/>
              <a:t>DFGe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652120" y="1196752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Augmentation du volume rénal de </a:t>
            </a:r>
            <a:r>
              <a:rPr lang="fr-FR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 </a:t>
            </a:r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an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804520" y="3387531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Augmentation du volume rénal de </a:t>
            </a:r>
            <a:r>
              <a:rPr lang="fr-FR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 </a:t>
            </a:r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an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802852" y="5157192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Augmentation du volume rénal de </a:t>
            </a:r>
            <a:r>
              <a:rPr lang="fr-FR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 </a:t>
            </a:r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an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959932" y="2589792"/>
            <a:ext cx="306034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Tracés hypothétiques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63455" y="343835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Histoire naturelle de la PKRAD</a:t>
            </a:r>
            <a:endParaRPr lang="fr-FR" sz="1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75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avec flèche 4"/>
          <p:cNvCxnSpPr/>
          <p:nvPr/>
        </p:nvCxnSpPr>
        <p:spPr>
          <a:xfrm>
            <a:off x="611560" y="2195572"/>
            <a:ext cx="813690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827584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2555776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4499992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6660232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367828" y="2535689"/>
            <a:ext cx="944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Naissance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231307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027747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325845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236296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7542974" y="2028936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2987993" y="971436"/>
            <a:ext cx="10567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Hématurie 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Douleurs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651235" y="1079157"/>
            <a:ext cx="1216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Insuffisance rénale chronique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075931" y="1186879"/>
            <a:ext cx="1216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Dialyse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Greffe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070108" y="386080"/>
            <a:ext cx="3318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Histoire naturelle de la PKRAD</a:t>
            </a:r>
            <a:endParaRPr lang="fr-FR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771800" y="3491716"/>
            <a:ext cx="3456383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TRAITEMENT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3070108" y="293557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V="1">
            <a:off x="4311676" y="293557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91" y="4421043"/>
            <a:ext cx="763905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6264741" y="5404574"/>
            <a:ext cx="701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err="1" smtClean="0">
                <a:solidFill>
                  <a:srgbClr val="00B050"/>
                </a:solidFill>
              </a:rPr>
              <a:t>mTOR</a:t>
            </a:r>
            <a:endParaRPr lang="fr-FR" sz="1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24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4766704" cy="160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7037715" cy="379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076056" y="355048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C00000"/>
                </a:solidFill>
              </a:rPr>
              <a:t>Rapamune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71600" y="3789040"/>
            <a:ext cx="7776864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971600" y="5219908"/>
            <a:ext cx="7776864" cy="36933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7596336" y="3376465"/>
            <a:ext cx="1319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Volume rénal</a:t>
            </a:r>
            <a:endParaRPr lang="fr-FR" sz="16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7614910" y="4797152"/>
            <a:ext cx="641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err="1" smtClean="0"/>
              <a:t>DFGe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13475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64632" cy="1408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36359"/>
            <a:ext cx="6126832" cy="524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4291413" y="170382"/>
            <a:ext cx="971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C00000"/>
                </a:solidFill>
              </a:rPr>
              <a:t>Certican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452320" y="2204864"/>
            <a:ext cx="1319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</a:rPr>
              <a:t>Volume rénal</a:t>
            </a:r>
            <a:endParaRPr lang="fr-FR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644919" y="5182453"/>
            <a:ext cx="641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err="1" smtClean="0">
                <a:solidFill>
                  <a:schemeClr val="accent6">
                    <a:lumMod val="75000"/>
                  </a:schemeClr>
                </a:solidFill>
              </a:rPr>
              <a:t>DFGe</a:t>
            </a:r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16681" y="5182453"/>
            <a:ext cx="1319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</a:rPr>
              <a:t>Volume rénal</a:t>
            </a:r>
            <a:endParaRPr lang="fr-FR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39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avec flèche 4"/>
          <p:cNvCxnSpPr/>
          <p:nvPr/>
        </p:nvCxnSpPr>
        <p:spPr>
          <a:xfrm>
            <a:off x="611560" y="2195572"/>
            <a:ext cx="813690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827584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2555776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4499992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6660232" y="20197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367828" y="2535689"/>
            <a:ext cx="944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Naissance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231307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027747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325845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236296" y="2535689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ans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7542974" y="2028936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2987993" y="971436"/>
            <a:ext cx="10567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Hématurie 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Douleurs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Infections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651235" y="1079157"/>
            <a:ext cx="1216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Insuffisance rénale chronique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075931" y="1186879"/>
            <a:ext cx="1216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Dialyse</a:t>
            </a:r>
          </a:p>
          <a:p>
            <a:pPr algn="ctr"/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Greffe</a:t>
            </a:r>
            <a:endParaRPr lang="fr-F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070108" y="386080"/>
            <a:ext cx="3318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Histoire naturelle de la PKRAD</a:t>
            </a:r>
            <a:endParaRPr lang="fr-FR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771800" y="3491716"/>
            <a:ext cx="3456383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TRAITEMENT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3070108" y="293557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V="1">
            <a:off x="4311676" y="2935578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91" y="4421043"/>
            <a:ext cx="763905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6075931" y="4090406"/>
            <a:ext cx="2661158" cy="25853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fr-F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12360" y="5168308"/>
            <a:ext cx="792088" cy="646331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sp>
        <p:nvSpPr>
          <p:cNvPr id="22" name="Ellipse 21"/>
          <p:cNvSpPr/>
          <p:nvPr/>
        </p:nvSpPr>
        <p:spPr>
          <a:xfrm>
            <a:off x="7659211" y="5873627"/>
            <a:ext cx="576064" cy="21602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96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648</Words>
  <Application>Microsoft Office PowerPoint</Application>
  <PresentationFormat>Affichage à l'écran (4:3)</PresentationFormat>
  <Paragraphs>210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CHU de NANTES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FAKHOURI Fadi</dc:creator>
  <cp:lastModifiedBy>FAKHOURI Fadi</cp:lastModifiedBy>
  <cp:revision>50</cp:revision>
  <dcterms:created xsi:type="dcterms:W3CDTF">2017-03-07T11:40:09Z</dcterms:created>
  <dcterms:modified xsi:type="dcterms:W3CDTF">2017-03-08T12:31:24Z</dcterms:modified>
</cp:coreProperties>
</file>