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4" r:id="rId9"/>
    <p:sldId id="267" r:id="rId10"/>
    <p:sldId id="268" r:id="rId11"/>
    <p:sldId id="266" r:id="rId12"/>
    <p:sldId id="269" r:id="rId13"/>
    <p:sldId id="270" r:id="rId14"/>
    <p:sldId id="272" r:id="rId15"/>
    <p:sldId id="273" r:id="rId16"/>
    <p:sldId id="262" r:id="rId17"/>
    <p:sldId id="271" r:id="rId18"/>
    <p:sldId id="278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69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9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67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8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12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90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3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1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CD192-018F-479B-8B87-4C45E0685A64}" type="datetimeFigureOut">
              <a:rPr lang="fr-FR" smtClean="0"/>
              <a:t>08/03/2017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C92E-6378-49BC-8FBE-131B4625D3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611560" y="2195572"/>
            <a:ext cx="81369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27584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55776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9999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6023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828" y="2535689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Naissance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130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2774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5845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36296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542974" y="2028936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87993" y="971436"/>
            <a:ext cx="1056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Hématurie 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Douleurs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1235" y="1079157"/>
            <a:ext cx="121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rénale chronique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75931" y="1186879"/>
            <a:ext cx="121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Dialyse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Greffe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3491716"/>
            <a:ext cx="345638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TRAITEMENT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070108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311676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" y="4421043"/>
            <a:ext cx="7639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611560" y="2195572"/>
            <a:ext cx="81369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27584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55776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9999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6023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828" y="2535689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Naissance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130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2774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5845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36296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542974" y="2028936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87993" y="971436"/>
            <a:ext cx="1056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Hématurie 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Douleurs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1235" y="1079157"/>
            <a:ext cx="121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rénale chronique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75931" y="1186879"/>
            <a:ext cx="121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Dialyse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Greffe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3491716"/>
            <a:ext cx="345638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TRAITEMENT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070108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311676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" y="4421043"/>
            <a:ext cx="7639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75931" y="4090406"/>
            <a:ext cx="2661158" cy="25853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12360" y="5168308"/>
            <a:ext cx="792088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659211" y="5873627"/>
            <a:ext cx="576064" cy="216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770791" y="6196662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TOLVAPTAN</a:t>
            </a: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0446" cy="14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99167" y="2380298"/>
            <a:ext cx="995785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 = 1445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797060" y="284725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343840" y="3348402"/>
            <a:ext cx="1271438" cy="64633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TOLVAPTAN</a:t>
            </a:r>
          </a:p>
          <a:p>
            <a:pPr algn="ctr"/>
            <a:r>
              <a:rPr lang="fr-FR" dirty="0" smtClean="0"/>
              <a:t>n = 961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12989" y="3348403"/>
            <a:ext cx="1045414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PLACEBO</a:t>
            </a:r>
          </a:p>
          <a:p>
            <a:pPr algn="ctr"/>
            <a:r>
              <a:rPr lang="fr-FR" dirty="0" smtClean="0"/>
              <a:t>n = 484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10306" y="4182629"/>
            <a:ext cx="1951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45 mg+ 15 mg (55%)</a:t>
            </a:r>
          </a:p>
          <a:p>
            <a:pPr algn="ctr"/>
            <a:r>
              <a:rPr lang="fr-FR" sz="1600" b="1" dirty="0" smtClean="0"/>
              <a:t>60 mg + 30 mg (21%)</a:t>
            </a:r>
          </a:p>
          <a:p>
            <a:pPr algn="ctr"/>
            <a:r>
              <a:rPr lang="fr-FR" sz="1600" b="1" dirty="0" smtClean="0"/>
              <a:t>90 mg + 30 mg (25%)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6" y="2196275"/>
            <a:ext cx="2090059" cy="83099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PKRAD</a:t>
            </a:r>
          </a:p>
          <a:p>
            <a:pPr algn="ctr"/>
            <a:r>
              <a:rPr lang="fr-FR" sz="1600" b="1" dirty="0" smtClean="0"/>
              <a:t>Volume rénal &gt; 750 ml</a:t>
            </a:r>
          </a:p>
          <a:p>
            <a:pPr algn="ctr"/>
            <a:r>
              <a:rPr lang="fr-FR" sz="1600" b="1" dirty="0" err="1" smtClean="0"/>
              <a:t>DFGe</a:t>
            </a:r>
            <a:r>
              <a:rPr lang="fr-FR" sz="1600" b="1" dirty="0" smtClean="0"/>
              <a:t> &gt; 60 ml/min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38251" y="4430890"/>
            <a:ext cx="2168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Dose moyenne = 95 mg</a:t>
            </a:r>
            <a:endParaRPr lang="fr-FR" sz="1600" b="1" dirty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5364088" y="25649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0446" cy="14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392" y="1880793"/>
            <a:ext cx="7776864" cy="381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06802" y="1844824"/>
            <a:ext cx="21114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Volume rénal</a:t>
            </a:r>
          </a:p>
          <a:p>
            <a:pPr algn="ctr"/>
            <a:r>
              <a:rPr lang="fr-FR" sz="1600" dirty="0" err="1" smtClean="0">
                <a:latin typeface="Arial Narrow" panose="020B0606020202030204" pitchFamily="34" charset="0"/>
              </a:rPr>
              <a:t>Tolvapatan</a:t>
            </a:r>
            <a:r>
              <a:rPr lang="fr-FR" sz="1600" dirty="0" smtClean="0">
                <a:latin typeface="Arial Narrow" panose="020B0606020202030204" pitchFamily="34" charset="0"/>
              </a:rPr>
              <a:t> + 2.8% par an</a:t>
            </a:r>
          </a:p>
          <a:p>
            <a:pPr algn="ctr"/>
            <a:r>
              <a:rPr lang="fr-FR" sz="1600" dirty="0" smtClean="0">
                <a:latin typeface="Arial Narrow" panose="020B0606020202030204" pitchFamily="34" charset="0"/>
              </a:rPr>
              <a:t>Placebo + 5.5% par an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45723" y="3801814"/>
            <a:ext cx="225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Créatininémie</a:t>
            </a:r>
            <a:r>
              <a:rPr lang="fr-FR" sz="1600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fr-FR" sz="1600" dirty="0" err="1" smtClean="0">
                <a:latin typeface="Arial Narrow" panose="020B0606020202030204" pitchFamily="34" charset="0"/>
              </a:rPr>
              <a:t>Tolvaptan</a:t>
            </a:r>
            <a:r>
              <a:rPr lang="fr-FR" sz="1600" dirty="0" smtClean="0">
                <a:latin typeface="Arial Narrow" panose="020B0606020202030204" pitchFamily="34" charset="0"/>
              </a:rPr>
              <a:t>    93 à 107 </a:t>
            </a:r>
            <a:r>
              <a:rPr lang="fr-FR" sz="1600" dirty="0" err="1" smtClean="0">
                <a:latin typeface="Symbol" panose="05050102010706020507" pitchFamily="18" charset="2"/>
              </a:rPr>
              <a:t>m</a:t>
            </a:r>
            <a:r>
              <a:rPr lang="fr-FR" sz="1600" dirty="0" err="1" smtClean="0">
                <a:latin typeface="Arial Narrow" panose="020B0606020202030204" pitchFamily="34" charset="0"/>
              </a:rPr>
              <a:t>mol</a:t>
            </a:r>
            <a:r>
              <a:rPr lang="fr-FR" sz="1600" dirty="0" smtClean="0">
                <a:latin typeface="Arial Narrow" panose="020B0606020202030204" pitchFamily="34" charset="0"/>
              </a:rPr>
              <a:t>/l</a:t>
            </a:r>
          </a:p>
          <a:p>
            <a:pPr algn="ctr"/>
            <a:r>
              <a:rPr lang="fr-FR" sz="1600" dirty="0" smtClean="0">
                <a:latin typeface="Arial Narrow" panose="020B0606020202030204" pitchFamily="34" charset="0"/>
              </a:rPr>
              <a:t>Placebo      92 à 112 </a:t>
            </a:r>
            <a:r>
              <a:rPr lang="fr-FR" sz="1600" dirty="0" err="1" smtClean="0">
                <a:latin typeface="Symbol" panose="05050102010706020507" pitchFamily="18" charset="2"/>
              </a:rPr>
              <a:t>m</a:t>
            </a:r>
            <a:r>
              <a:rPr lang="fr-FR" sz="1600" dirty="0" err="1" smtClean="0">
                <a:latin typeface="Arial Narrow" panose="020B0606020202030204" pitchFamily="34" charset="0"/>
              </a:rPr>
              <a:t>mol</a:t>
            </a:r>
            <a:r>
              <a:rPr lang="fr-FR" sz="1600" dirty="0" smtClean="0">
                <a:latin typeface="Arial Narrow" panose="020B0606020202030204" pitchFamily="34" charset="0"/>
              </a:rPr>
              <a:t>/l</a:t>
            </a:r>
            <a:endParaRPr lang="fr-FR" sz="1600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4881934"/>
            <a:ext cx="4222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DFGe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err="1" smtClean="0"/>
              <a:t>Tolvaptan</a:t>
            </a:r>
            <a:r>
              <a:rPr lang="fr-FR" sz="1600" dirty="0" smtClean="0"/>
              <a:t>  -2,72 ml/min/1,73 m2 par an</a:t>
            </a:r>
          </a:p>
          <a:p>
            <a:pPr algn="ctr"/>
            <a:r>
              <a:rPr lang="fr-FR" sz="1600" dirty="0" smtClean="0"/>
              <a:t>Placebo – 3,7 ml/min/1,73 m2 par an 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68946" y="5877272"/>
            <a:ext cx="4305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Surtout si âge &gt; 35, HTA, Volume rénal &gt; 1500 ml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0960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0446" cy="14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542" y="-87166"/>
            <a:ext cx="5281036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032" y="2452246"/>
            <a:ext cx="524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HTA</a:t>
            </a:r>
            <a:endParaRPr lang="fr-FR" sz="1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032" y="2797520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Purie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9032" y="3137829"/>
            <a:ext cx="951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Douleurs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032" y="3476383"/>
            <a:ext cx="46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IRC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45" y="908720"/>
            <a:ext cx="3681711" cy="59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82238" y="467436"/>
            <a:ext cx="58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&gt; 90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70948" y="46743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60-89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7312" y="46743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30-59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314096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Volume rénal</a:t>
            </a:r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823"/>
            <a:ext cx="4968552" cy="125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00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1933" y="116632"/>
            <a:ext cx="58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&gt; 90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28419" y="116632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60-89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74743" y="116632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DFG </a:t>
            </a:r>
          </a:p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30-59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4859"/>
            <a:ext cx="4320165" cy="590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68121" y="2218889"/>
            <a:ext cx="1013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C00000"/>
                </a:solidFill>
              </a:rPr>
              <a:t>Tolvaptan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36975" y="2225215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Placebo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80112" y="2611171"/>
            <a:ext cx="29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CKD1           -2,15                -2,55     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649087" y="3102125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CKD2           -2,76                -3,9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649087" y="3666510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CKD3            -3,7                  -5,36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75550" y="1772816"/>
            <a:ext cx="278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Baisse du DFG ml/min/1,73m2</a:t>
            </a:r>
            <a:endParaRPr lang="fr-F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7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323235" cy="54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367" y="282560"/>
            <a:ext cx="2152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L’espoir…</a:t>
            </a:r>
            <a:endParaRPr lang="fr-F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77" y="1198010"/>
            <a:ext cx="6886723" cy="50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404664"/>
            <a:ext cx="2692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C000"/>
                </a:solidFill>
              </a:rPr>
              <a:t>Les effets secondaires…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672045"/>
            <a:ext cx="1397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Soif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Uriner/Boire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50%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393305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Elévation </a:t>
            </a:r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des enzymes du foie</a:t>
            </a:r>
          </a:p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2%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4941168"/>
            <a:ext cx="194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Arrêt du </a:t>
            </a:r>
            <a:r>
              <a:rPr lang="fr-FR" b="1" dirty="0" err="1" smtClean="0">
                <a:solidFill>
                  <a:srgbClr val="00B050"/>
                </a:solidFill>
              </a:rPr>
              <a:t>tolvaptan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058701" cy="34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44624"/>
            <a:ext cx="5040560" cy="17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-713093" y="3975712"/>
            <a:ext cx="392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C00000"/>
                </a:solidFill>
              </a:rPr>
              <a:t>% de patients avec un épisode de douleurs rénales</a:t>
            </a:r>
            <a:endParaRPr lang="fr-F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9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1556792"/>
            <a:ext cx="799238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fr-FR" sz="1600" dirty="0"/>
              <a:t>Le service médical rendu par JINARC (</a:t>
            </a:r>
            <a:r>
              <a:rPr lang="fr-FR" sz="1600" dirty="0" err="1"/>
              <a:t>tolvaptan</a:t>
            </a:r>
            <a:r>
              <a:rPr lang="fr-FR" sz="1600" dirty="0"/>
              <a:t>) est </a:t>
            </a:r>
            <a:r>
              <a:rPr lang="fr-FR" sz="1600" b="1" dirty="0" smtClean="0">
                <a:solidFill>
                  <a:srgbClr val="C00000"/>
                </a:solidFill>
              </a:rPr>
              <a:t>modéré</a:t>
            </a:r>
            <a:r>
              <a:rPr lang="fr-FR" sz="1600" dirty="0" smtClean="0"/>
              <a:t>.</a:t>
            </a:r>
          </a:p>
          <a:p>
            <a:pPr fontAlgn="ctr"/>
            <a:r>
              <a:rPr lang="fr-FR" sz="1600" dirty="0" smtClean="0"/>
              <a:t> </a:t>
            </a:r>
          </a:p>
          <a:p>
            <a:pPr fontAlgn="ctr"/>
            <a:r>
              <a:rPr lang="fr-FR" sz="1600" dirty="0"/>
              <a:t>P</a:t>
            </a:r>
            <a:r>
              <a:rPr lang="fr-FR" sz="1600" dirty="0" smtClean="0"/>
              <a:t>atients </a:t>
            </a:r>
            <a:r>
              <a:rPr lang="fr-FR" sz="1600" dirty="0"/>
              <a:t>adultes atteints de </a:t>
            </a:r>
            <a:r>
              <a:rPr lang="fr-FR" sz="1600" b="1" dirty="0">
                <a:solidFill>
                  <a:srgbClr val="C00000"/>
                </a:solidFill>
              </a:rPr>
              <a:t>PKRAD authentifiée </a:t>
            </a:r>
            <a:r>
              <a:rPr lang="fr-FR" sz="1600" dirty="0" smtClean="0"/>
              <a:t>et </a:t>
            </a:r>
            <a:r>
              <a:rPr lang="fr-FR" sz="1600" dirty="0" err="1">
                <a:solidFill>
                  <a:srgbClr val="C00000"/>
                </a:solidFill>
              </a:rPr>
              <a:t>progresseurs</a:t>
            </a:r>
            <a:r>
              <a:rPr lang="fr-FR" sz="1600" dirty="0"/>
              <a:t> c’est-à-dire avec :</a:t>
            </a:r>
          </a:p>
          <a:p>
            <a:pPr fontAlgn="ctr"/>
            <a:r>
              <a:rPr lang="fr-FR" sz="1600" b="1" dirty="0" smtClean="0">
                <a:solidFill>
                  <a:srgbClr val="C00000"/>
                </a:solidFill>
              </a:rPr>
              <a:t>1- un </a:t>
            </a:r>
            <a:r>
              <a:rPr lang="fr-FR" sz="1600" b="1" dirty="0">
                <a:solidFill>
                  <a:srgbClr val="C00000"/>
                </a:solidFill>
              </a:rPr>
              <a:t>DFG &gt; 30 ml/min/1,73 m</a:t>
            </a:r>
            <a:r>
              <a:rPr lang="fr-FR" sz="1600" b="1" baseline="30000" dirty="0">
                <a:solidFill>
                  <a:srgbClr val="C00000"/>
                </a:solidFill>
              </a:rPr>
              <a:t>2 </a:t>
            </a:r>
            <a:endParaRPr lang="fr-FR" sz="1600" b="1" dirty="0">
              <a:solidFill>
                <a:srgbClr val="C00000"/>
              </a:solidFill>
            </a:endParaRPr>
          </a:p>
          <a:p>
            <a:pPr fontAlgn="ctr"/>
            <a:r>
              <a:rPr lang="fr-FR" sz="1600" dirty="0"/>
              <a:t>         et </a:t>
            </a:r>
          </a:p>
          <a:p>
            <a:pPr fontAlgn="ctr"/>
            <a:r>
              <a:rPr lang="fr-FR" sz="1600" b="1" dirty="0" smtClean="0">
                <a:solidFill>
                  <a:srgbClr val="C00000"/>
                </a:solidFill>
              </a:rPr>
              <a:t>2- une </a:t>
            </a:r>
            <a:r>
              <a:rPr lang="fr-FR" sz="1600" b="1" dirty="0" err="1">
                <a:solidFill>
                  <a:srgbClr val="C00000"/>
                </a:solidFill>
              </a:rPr>
              <a:t>néphromégalie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</a:rPr>
              <a:t>(gros reins) </a:t>
            </a:r>
            <a:r>
              <a:rPr lang="fr-FR" sz="1600" dirty="0" smtClean="0">
                <a:solidFill>
                  <a:srgbClr val="C00000"/>
                </a:solidFill>
              </a:rPr>
              <a:t>importante </a:t>
            </a:r>
            <a:r>
              <a:rPr lang="fr-FR" sz="1600" dirty="0" smtClean="0"/>
              <a:t>:</a:t>
            </a:r>
            <a:endParaRPr lang="fr-FR" sz="1600" dirty="0"/>
          </a:p>
          <a:p>
            <a:pPr lvl="1" fontAlgn="ctr"/>
            <a:r>
              <a:rPr lang="fr-FR" sz="1600" dirty="0"/>
              <a:t>un volume rénal ajusté à la taille &gt; 600 ml/m à l’IRM ; ≥ 630 ml/m à l’échographie</a:t>
            </a:r>
          </a:p>
          <a:p>
            <a:pPr fontAlgn="ctr"/>
            <a:r>
              <a:rPr lang="fr-FR" sz="1600" dirty="0"/>
              <a:t>                  ou</a:t>
            </a:r>
          </a:p>
          <a:p>
            <a:pPr lvl="1" fontAlgn="ctr"/>
            <a:r>
              <a:rPr lang="fr-FR" sz="1600" dirty="0"/>
              <a:t>une longueur des reins &gt; 16,7 cm à l’IRM ; &gt; 16,8 cm à l’échographie.</a:t>
            </a:r>
          </a:p>
          <a:p>
            <a:pPr fontAlgn="ctr"/>
            <a:r>
              <a:rPr lang="fr-FR" sz="1600" dirty="0"/>
              <a:t>         et</a:t>
            </a:r>
          </a:p>
          <a:p>
            <a:pPr fontAlgn="ctr"/>
            <a:r>
              <a:rPr lang="fr-FR" sz="1600" dirty="0" smtClean="0">
                <a:solidFill>
                  <a:srgbClr val="C00000"/>
                </a:solidFill>
              </a:rPr>
              <a:t>3- des </a:t>
            </a:r>
            <a:r>
              <a:rPr lang="fr-FR" sz="1600" b="1" dirty="0">
                <a:solidFill>
                  <a:srgbClr val="C00000"/>
                </a:solidFill>
              </a:rPr>
              <a:t>signes d’évolution rapide </a:t>
            </a:r>
            <a:r>
              <a:rPr lang="fr-FR" sz="1600" dirty="0">
                <a:solidFill>
                  <a:srgbClr val="C00000"/>
                </a:solidFill>
              </a:rPr>
              <a:t>de la maladie tels que</a:t>
            </a:r>
            <a:r>
              <a:rPr lang="fr-FR" sz="1600" dirty="0"/>
              <a:t> :</a:t>
            </a:r>
          </a:p>
          <a:p>
            <a:pPr lvl="1" fontAlgn="ctr"/>
            <a:r>
              <a:rPr lang="fr-FR" sz="1600" dirty="0">
                <a:solidFill>
                  <a:srgbClr val="00B050"/>
                </a:solidFill>
              </a:rPr>
              <a:t>la présence de manifestations cliniques </a:t>
            </a:r>
            <a:endParaRPr lang="fr-FR" sz="1600" dirty="0" smtClean="0">
              <a:solidFill>
                <a:srgbClr val="00B050"/>
              </a:solidFill>
            </a:endParaRPr>
          </a:p>
          <a:p>
            <a:pPr lvl="1" fontAlgn="ctr"/>
            <a:r>
              <a:rPr lang="fr-FR" sz="1600" dirty="0" smtClean="0"/>
              <a:t>(</a:t>
            </a:r>
            <a:r>
              <a:rPr lang="fr-FR" sz="1600" dirty="0"/>
              <a:t>douleurs rénales, ou hémorragie ou infection intra-kystique, </a:t>
            </a:r>
            <a:r>
              <a:rPr lang="fr-FR" sz="1600" dirty="0" smtClean="0"/>
              <a:t>hématurie </a:t>
            </a:r>
            <a:r>
              <a:rPr lang="fr-FR" sz="1600" dirty="0"/>
              <a:t>macroscopique)</a:t>
            </a:r>
          </a:p>
          <a:p>
            <a:pPr fontAlgn="ctr"/>
            <a:r>
              <a:rPr lang="fr-FR" sz="1600" dirty="0"/>
              <a:t>                  ou</a:t>
            </a:r>
          </a:p>
          <a:p>
            <a:pPr lvl="1" fontAlgn="ctr"/>
            <a:r>
              <a:rPr lang="fr-FR" sz="1600" dirty="0">
                <a:solidFill>
                  <a:srgbClr val="00B050"/>
                </a:solidFill>
              </a:rPr>
              <a:t>une perte significative du DFG d’au moins 5 ml/min/an </a:t>
            </a:r>
            <a:endParaRPr lang="fr-FR" sz="1600" dirty="0" smtClean="0">
              <a:solidFill>
                <a:srgbClr val="00B050"/>
              </a:solidFill>
            </a:endParaRPr>
          </a:p>
          <a:p>
            <a:pPr lvl="1" fontAlgn="ctr"/>
            <a:r>
              <a:rPr lang="fr-FR" sz="1600" dirty="0" smtClean="0"/>
              <a:t>(formules </a:t>
            </a:r>
            <a:r>
              <a:rPr lang="fr-FR" sz="1600" dirty="0"/>
              <a:t>du MDRD, </a:t>
            </a:r>
            <a:r>
              <a:rPr lang="fr-FR" sz="1600" dirty="0" smtClean="0"/>
              <a:t>CKD-EPI, la </a:t>
            </a:r>
            <a:r>
              <a:rPr lang="fr-FR" sz="1600" dirty="0"/>
              <a:t>clairance de la créatinine).</a:t>
            </a:r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339016"/>
            <a:ext cx="544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HAUTE AUTORITE DE LA SANTE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2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08" y="1052736"/>
            <a:ext cx="4324134" cy="46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1579893" y="2964723"/>
            <a:ext cx="145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Volume rénal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1960" y="5899338"/>
            <a:ext cx="142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Age (années)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24744"/>
            <a:ext cx="447988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fr-FR" b="1" dirty="0" smtClean="0">
                <a:solidFill>
                  <a:srgbClr val="C00000"/>
                </a:solidFill>
              </a:rPr>
              <a:t>Présentation</a:t>
            </a:r>
          </a:p>
          <a:p>
            <a:pPr fontAlgn="ctr"/>
            <a:r>
              <a:rPr lang="fr-FR" sz="1600" dirty="0" smtClean="0"/>
              <a:t>JINARC </a:t>
            </a:r>
            <a:r>
              <a:rPr lang="fr-FR" sz="1600" dirty="0"/>
              <a:t>15 mg, </a:t>
            </a:r>
            <a:r>
              <a:rPr lang="fr-FR" sz="1600" dirty="0" smtClean="0"/>
              <a:t>comprimé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JINARC </a:t>
            </a:r>
            <a:r>
              <a:rPr lang="fr-FR" sz="1600" dirty="0"/>
              <a:t>15 mg, comprimé, JINARC 45 mg, </a:t>
            </a:r>
            <a:r>
              <a:rPr lang="fr-FR" sz="1600" dirty="0" smtClean="0"/>
              <a:t>comprimé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JINARC </a:t>
            </a:r>
            <a:r>
              <a:rPr lang="fr-FR" sz="1600" dirty="0"/>
              <a:t>30 mg, </a:t>
            </a:r>
            <a:r>
              <a:rPr lang="fr-FR" sz="1600" dirty="0" smtClean="0"/>
              <a:t>comprimé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JINARC </a:t>
            </a:r>
            <a:r>
              <a:rPr lang="fr-FR" sz="1600" dirty="0"/>
              <a:t>30 mg, comprimé, JINARC 60 mg, </a:t>
            </a:r>
            <a:r>
              <a:rPr lang="fr-FR" sz="1600" dirty="0" smtClean="0"/>
              <a:t>comprimé</a:t>
            </a:r>
          </a:p>
          <a:p>
            <a:pPr fontAlgn="ctr"/>
            <a:r>
              <a:rPr lang="fr-FR" sz="1600" dirty="0" smtClean="0"/>
              <a:t>JINARC </a:t>
            </a:r>
            <a:r>
              <a:rPr lang="fr-FR" sz="1600" dirty="0"/>
              <a:t>30 mg, comprimé, JINARC 90 mg, </a:t>
            </a:r>
            <a:r>
              <a:rPr lang="fr-FR" sz="1600" dirty="0" smtClean="0"/>
              <a:t>comprimé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339016"/>
            <a:ext cx="544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HAUTE AUTORITE DE LA SANTE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32040" y="1124744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Prix</a:t>
            </a:r>
          </a:p>
          <a:p>
            <a:r>
              <a:rPr lang="fr-FR" sz="1600" b="1" dirty="0" smtClean="0"/>
              <a:t>1 mois</a:t>
            </a:r>
            <a:r>
              <a:rPr lang="fr-FR" sz="1600" dirty="0" smtClean="0"/>
              <a:t>: </a:t>
            </a:r>
            <a:r>
              <a:rPr lang="fr-FR" sz="1600" dirty="0"/>
              <a:t>1228,48 €</a:t>
            </a:r>
          </a:p>
          <a:p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3068960"/>
            <a:ext cx="73495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</a:rPr>
              <a:t>Contre-indications:</a:t>
            </a:r>
            <a:endParaRPr lang="fr-FR" sz="1600" b="1" dirty="0">
              <a:solidFill>
                <a:srgbClr val="C00000"/>
              </a:solidFill>
            </a:endParaRPr>
          </a:p>
          <a:p>
            <a:r>
              <a:rPr lang="fr-FR" sz="1600" b="1" dirty="0"/>
              <a:t>T</a:t>
            </a:r>
            <a:r>
              <a:rPr lang="fr-FR" sz="1600" b="1" dirty="0" smtClean="0"/>
              <a:t>aux </a:t>
            </a:r>
            <a:r>
              <a:rPr lang="fr-FR" sz="1600" b="1" dirty="0"/>
              <a:t>d’enzymes hépatiques élevés et/ou signes ou symptômes d’atteinte hépatique </a:t>
            </a:r>
            <a:endParaRPr lang="fr-FR" sz="1600" b="1" dirty="0" smtClean="0"/>
          </a:p>
          <a:p>
            <a:r>
              <a:rPr lang="fr-FR" sz="1600" b="1" dirty="0" smtClean="0"/>
              <a:t>avant </a:t>
            </a:r>
            <a:r>
              <a:rPr lang="fr-FR" sz="1600" b="1" dirty="0"/>
              <a:t>le début du </a:t>
            </a:r>
            <a:r>
              <a:rPr lang="fr-FR" sz="1600" b="1" dirty="0" smtClean="0"/>
              <a:t>traitement.</a:t>
            </a:r>
          </a:p>
          <a:p>
            <a:r>
              <a:rPr lang="fr-FR" sz="1600" b="1" dirty="0"/>
              <a:t>H</a:t>
            </a:r>
            <a:r>
              <a:rPr lang="fr-FR" sz="1600" dirty="0" smtClean="0"/>
              <a:t>ypersensibilité </a:t>
            </a:r>
            <a:r>
              <a:rPr lang="fr-FR" sz="1600" dirty="0"/>
              <a:t>à la substance active ou à l’un des </a:t>
            </a:r>
            <a:r>
              <a:rPr lang="fr-FR" sz="1600" dirty="0" smtClean="0"/>
              <a:t>excipients.</a:t>
            </a:r>
            <a:endParaRPr lang="fr-FR" sz="1600" dirty="0"/>
          </a:p>
          <a:p>
            <a:r>
              <a:rPr lang="fr-FR" sz="1600" dirty="0"/>
              <a:t>D</a:t>
            </a:r>
            <a:r>
              <a:rPr lang="fr-FR" sz="1600" dirty="0" smtClean="0"/>
              <a:t>éplétion </a:t>
            </a:r>
            <a:r>
              <a:rPr lang="fr-FR" sz="1600" dirty="0" err="1" smtClean="0"/>
              <a:t>volémique</a:t>
            </a:r>
            <a:r>
              <a:rPr lang="fr-FR" sz="1600" dirty="0"/>
              <a:t> </a:t>
            </a:r>
            <a:r>
              <a:rPr lang="fr-FR" sz="1600" dirty="0" smtClean="0"/>
              <a:t>(</a:t>
            </a:r>
            <a:r>
              <a:rPr lang="fr-FR" sz="1600" dirty="0" err="1" smtClean="0"/>
              <a:t>désyhdratation</a:t>
            </a:r>
            <a:r>
              <a:rPr lang="fr-FR" sz="1600" dirty="0" smtClean="0"/>
              <a:t>)</a:t>
            </a:r>
            <a:endParaRPr lang="fr-FR" sz="1600" dirty="0"/>
          </a:p>
          <a:p>
            <a:r>
              <a:rPr lang="fr-FR" sz="1600" dirty="0" err="1" smtClean="0"/>
              <a:t>Hypernatrémie</a:t>
            </a:r>
            <a:r>
              <a:rPr lang="fr-FR" sz="1600" dirty="0" smtClean="0"/>
              <a:t> (augmentation du sodium dans le sang)</a:t>
            </a:r>
            <a:endParaRPr lang="fr-FR" sz="1600" dirty="0"/>
          </a:p>
          <a:p>
            <a:r>
              <a:rPr lang="fr-FR" sz="1600" dirty="0"/>
              <a:t>I</a:t>
            </a:r>
            <a:r>
              <a:rPr lang="fr-FR" sz="1600" dirty="0" smtClean="0"/>
              <a:t>ncapacité </a:t>
            </a:r>
            <a:r>
              <a:rPr lang="fr-FR" sz="1600" dirty="0"/>
              <a:t>à ressentir ou à répondre à la soif;</a:t>
            </a:r>
          </a:p>
          <a:p>
            <a:r>
              <a:rPr lang="fr-FR" sz="1600" b="1" dirty="0"/>
              <a:t>G</a:t>
            </a:r>
            <a:r>
              <a:rPr lang="fr-FR" sz="1600" b="1" dirty="0" smtClean="0"/>
              <a:t>rossesse </a:t>
            </a:r>
            <a:r>
              <a:rPr lang="fr-FR" sz="1600" b="1" dirty="0"/>
              <a:t>ou </a:t>
            </a:r>
            <a:r>
              <a:rPr lang="fr-FR" sz="1600" b="1" dirty="0" smtClean="0"/>
              <a:t>allaitement.</a:t>
            </a:r>
            <a:endParaRPr lang="fr-FR" sz="1600" dirty="0"/>
          </a:p>
          <a:p>
            <a:r>
              <a:rPr lang="fr-FR" sz="1600" dirty="0"/>
              <a:t>I</a:t>
            </a:r>
            <a:r>
              <a:rPr lang="fr-FR" sz="1600" dirty="0" smtClean="0"/>
              <a:t>ncapacité </a:t>
            </a:r>
            <a:r>
              <a:rPr lang="fr-FR" sz="1600" dirty="0"/>
              <a:t>ou refus de se soumettre à des tests de la fonction hépatique tous les mois.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6422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620688"/>
            <a:ext cx="925593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Surveillance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C00000"/>
                </a:solidFill>
              </a:rPr>
              <a:t>Prise de sang </a:t>
            </a:r>
            <a:r>
              <a:rPr lang="fr-FR" dirty="0" smtClean="0"/>
              <a:t>pour le contrôle des </a:t>
            </a:r>
            <a:r>
              <a:rPr lang="fr-FR" dirty="0" smtClean="0">
                <a:solidFill>
                  <a:srgbClr val="C00000"/>
                </a:solidFill>
              </a:rPr>
              <a:t>enzymes du foie tous </a:t>
            </a:r>
            <a:r>
              <a:rPr lang="fr-FR" dirty="0">
                <a:solidFill>
                  <a:srgbClr val="C00000"/>
                </a:solidFill>
              </a:rPr>
              <a:t>les mois pendant 18 mois </a:t>
            </a:r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et </a:t>
            </a:r>
            <a:r>
              <a:rPr lang="fr-FR" dirty="0">
                <a:solidFill>
                  <a:srgbClr val="C00000"/>
                </a:solidFill>
              </a:rPr>
              <a:t>tous les 3 mois par la suite</a:t>
            </a:r>
            <a:r>
              <a:rPr lang="fr-FR" dirty="0"/>
              <a:t>.</a:t>
            </a:r>
          </a:p>
          <a:p>
            <a:r>
              <a:rPr lang="fr-FR" dirty="0" smtClean="0"/>
              <a:t>+ </a:t>
            </a:r>
            <a:r>
              <a:rPr lang="fr-FR" dirty="0" smtClean="0">
                <a:solidFill>
                  <a:srgbClr val="C00000"/>
                </a:solidFill>
              </a:rPr>
              <a:t>une </a:t>
            </a:r>
            <a:r>
              <a:rPr lang="fr-FR" dirty="0">
                <a:solidFill>
                  <a:srgbClr val="C00000"/>
                </a:solidFill>
              </a:rPr>
              <a:t>surveillance concomitante des symptômes </a:t>
            </a:r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(fatigue</a:t>
            </a:r>
            <a:r>
              <a:rPr lang="fr-FR" dirty="0"/>
              <a:t>, anorexie, nausées, gêne dans le quadrant supérieur droit de l’abdomen, vomissements, </a:t>
            </a:r>
            <a:endParaRPr lang="fr-FR" dirty="0" smtClean="0"/>
          </a:p>
          <a:p>
            <a:r>
              <a:rPr lang="fr-FR" dirty="0" smtClean="0"/>
              <a:t>fièvre</a:t>
            </a:r>
            <a:r>
              <a:rPr lang="fr-FR" dirty="0"/>
              <a:t>, éruption cutanée, prurit, urines foncées ou jaunisse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Quand arrêter le traitement?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Pour toxicité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/>
              <a:t>ALAT ou ASAT &gt; 8 x </a:t>
            </a:r>
            <a:r>
              <a:rPr lang="fr-FR" dirty="0" smtClean="0"/>
              <a:t>Limite supérieure de la normale.</a:t>
            </a:r>
            <a:endParaRPr lang="fr-FR" dirty="0"/>
          </a:p>
          <a:p>
            <a:r>
              <a:rPr lang="fr-FR" dirty="0" smtClean="0"/>
              <a:t>ALAT </a:t>
            </a:r>
            <a:r>
              <a:rPr lang="fr-FR" dirty="0"/>
              <a:t>ou ASAT &gt; 5 x LSN pendant plus de 2 </a:t>
            </a:r>
            <a:r>
              <a:rPr lang="fr-FR" dirty="0" smtClean="0"/>
              <a:t>semaines</a:t>
            </a:r>
            <a:endParaRPr lang="fr-FR" dirty="0"/>
          </a:p>
          <a:p>
            <a:r>
              <a:rPr lang="fr-FR" dirty="0" smtClean="0"/>
              <a:t>ALAT </a:t>
            </a:r>
            <a:r>
              <a:rPr lang="fr-FR" dirty="0"/>
              <a:t>ou ASAT &gt; 3 x LSN et </a:t>
            </a:r>
            <a:r>
              <a:rPr lang="fr-FR" dirty="0" smtClean="0"/>
              <a:t>Bilirubine </a:t>
            </a:r>
            <a:r>
              <a:rPr lang="fr-FR" dirty="0"/>
              <a:t>&gt; 2 x LSN </a:t>
            </a:r>
            <a:endParaRPr lang="fr-FR" dirty="0" smtClean="0"/>
          </a:p>
          <a:p>
            <a:r>
              <a:rPr lang="fr-FR" dirty="0" smtClean="0"/>
              <a:t>ALAT </a:t>
            </a:r>
            <a:r>
              <a:rPr lang="fr-FR" dirty="0"/>
              <a:t>ou ASAT &gt; 3 x LSN et symptômes d’atteinte hépatique persistants </a:t>
            </a:r>
            <a:endParaRPr lang="fr-FR" dirty="0" smtClean="0"/>
          </a:p>
          <a:p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Sinon, à vie car l’effet pourrait disparaître après l’arrêt…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92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1412776"/>
            <a:ext cx="61634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En conclusion</a:t>
            </a:r>
          </a:p>
          <a:p>
            <a:endParaRPr lang="fr-FR" dirty="0"/>
          </a:p>
          <a:p>
            <a:r>
              <a:rPr lang="fr-FR" dirty="0" smtClean="0"/>
              <a:t>Enfin un traitement avec une </a:t>
            </a:r>
            <a:r>
              <a:rPr lang="fr-FR" b="1" dirty="0" smtClean="0">
                <a:solidFill>
                  <a:srgbClr val="00B050"/>
                </a:solidFill>
              </a:rPr>
              <a:t>efficacité démontrée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Mais,</a:t>
            </a:r>
          </a:p>
          <a:p>
            <a:endParaRPr lang="fr-FR" dirty="0" smtClean="0"/>
          </a:p>
          <a:p>
            <a:r>
              <a:rPr lang="fr-FR" dirty="0" smtClean="0"/>
              <a:t>Quel est l’importance du bénéfice pour le </a:t>
            </a:r>
            <a:r>
              <a:rPr lang="fr-FR" dirty="0" smtClean="0"/>
              <a:t>patient à long terme?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/>
              <a:t>quels patients?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18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823913"/>
            <a:ext cx="7627937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588224" y="6165304"/>
            <a:ext cx="1845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Chapman, CJASN 2012</a:t>
            </a:r>
            <a:endParaRPr lang="fr-FR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220072" y="1268760"/>
            <a:ext cx="165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Volume rénal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1206" y="3933056"/>
            <a:ext cx="165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DFGe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91067"/>
            <a:ext cx="2484056" cy="68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1979712" y="3212976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DFGe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52120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04520" y="338753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02852" y="51571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3455" y="34383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91067"/>
            <a:ext cx="2484056" cy="68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1979712" y="3212976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DFGe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652120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04520" y="338753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02852" y="51571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Augmentation du volume rénal de </a:t>
            </a:r>
            <a:r>
              <a:rPr lang="fr-F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 an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9932" y="2589792"/>
            <a:ext cx="306034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Tracés hypothétiques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3455" y="34383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611560" y="2195572"/>
            <a:ext cx="81369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27584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55776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9999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6023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828" y="2535689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Naissance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130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2774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5845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36296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542974" y="2028936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87993" y="971436"/>
            <a:ext cx="1056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Hématurie 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Douleurs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1235" y="1079157"/>
            <a:ext cx="121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rénale chronique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75931" y="1186879"/>
            <a:ext cx="121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Dialyse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Greffe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3491716"/>
            <a:ext cx="345638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TRAITEMENT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070108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311676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" y="4421043"/>
            <a:ext cx="7639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64741" y="5404574"/>
            <a:ext cx="701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00B050"/>
                </a:solidFill>
              </a:rPr>
              <a:t>mTOR</a:t>
            </a:r>
            <a:endParaRPr lang="fr-FR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766704" cy="16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37715" cy="37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76056" y="355048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Rapamune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1600" y="3789040"/>
            <a:ext cx="7776864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5219908"/>
            <a:ext cx="7776864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596336" y="3376465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Volume rénal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614910" y="4797152"/>
            <a:ext cx="641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DFGe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347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632" cy="140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6359"/>
            <a:ext cx="6126832" cy="524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91413" y="170382"/>
            <a:ext cx="97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Certican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452320" y="2204864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Volume rénal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44919" y="5182453"/>
            <a:ext cx="641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DFGe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6681" y="5182453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Volume rénal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611560" y="2195572"/>
            <a:ext cx="81369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27584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55776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9999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60232" y="2019700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7828" y="2535689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Naissance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3130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27747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25845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36296" y="2535689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ans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542974" y="2028936"/>
            <a:ext cx="0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87993" y="971436"/>
            <a:ext cx="1056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HTA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Hématurie 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Douleurs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1235" y="1079157"/>
            <a:ext cx="121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rénale chronique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75931" y="1186879"/>
            <a:ext cx="121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Dialyse</a:t>
            </a:r>
          </a:p>
          <a:p>
            <a:pPr algn="ctr"/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Greffe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70108" y="386080"/>
            <a:ext cx="331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Histoire naturelle de la PKRAD</a:t>
            </a:r>
            <a:endParaRPr lang="fr-F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3491716"/>
            <a:ext cx="345638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TRAITEMENT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070108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4311676" y="2935578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1" y="4421043"/>
            <a:ext cx="7639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75931" y="4090406"/>
            <a:ext cx="2661158" cy="25853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12360" y="5168308"/>
            <a:ext cx="792088" cy="6463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659211" y="5873627"/>
            <a:ext cx="576064" cy="216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648</Words>
  <Application>Microsoft Office PowerPoint</Application>
  <PresentationFormat>Affichage à l'écran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FAKHOURI Fadi</dc:creator>
  <cp:lastModifiedBy>FAKHOURI Fadi</cp:lastModifiedBy>
  <cp:revision>50</cp:revision>
  <dcterms:created xsi:type="dcterms:W3CDTF">2017-03-07T11:40:09Z</dcterms:created>
  <dcterms:modified xsi:type="dcterms:W3CDTF">2017-03-08T12:31:24Z</dcterms:modified>
</cp:coreProperties>
</file>