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26"/>
  </p:notesMasterIdLst>
  <p:sldIdLst>
    <p:sldId id="256" r:id="rId2"/>
    <p:sldId id="262" r:id="rId3"/>
    <p:sldId id="280" r:id="rId4"/>
    <p:sldId id="265" r:id="rId5"/>
    <p:sldId id="258" r:id="rId6"/>
    <p:sldId id="281" r:id="rId7"/>
    <p:sldId id="282" r:id="rId8"/>
    <p:sldId id="287" r:id="rId9"/>
    <p:sldId id="285" r:id="rId10"/>
    <p:sldId id="264" r:id="rId11"/>
    <p:sldId id="269" r:id="rId12"/>
    <p:sldId id="284" r:id="rId13"/>
    <p:sldId id="292" r:id="rId14"/>
    <p:sldId id="290" r:id="rId15"/>
    <p:sldId id="274" r:id="rId16"/>
    <p:sldId id="286" r:id="rId17"/>
    <p:sldId id="275" r:id="rId18"/>
    <p:sldId id="294" r:id="rId19"/>
    <p:sldId id="298" r:id="rId20"/>
    <p:sldId id="295" r:id="rId21"/>
    <p:sldId id="278" r:id="rId22"/>
    <p:sldId id="302" r:id="rId23"/>
    <p:sldId id="276" r:id="rId24"/>
    <p:sldId id="30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49"/>
    <a:srgbClr val="FA8189"/>
    <a:srgbClr val="BD5A5E"/>
    <a:srgbClr val="A22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4"/>
    <p:restoredTop sz="84985"/>
  </p:normalViewPr>
  <p:slideViewPr>
    <p:cSldViewPr snapToGrid="0" snapToObjects="1">
      <p:cViewPr>
        <p:scale>
          <a:sx n="95" d="100"/>
          <a:sy n="95" d="100"/>
        </p:scale>
        <p:origin x="8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500AD-E020-404D-8341-39AB674E3A87}" type="datetimeFigureOut">
              <a:rPr lang="fr-FR" smtClean="0"/>
              <a:t>10/03/2017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18B8-A10F-7748-ABE4-6A09A98C4981}" type="slidenum">
              <a:rPr lang="fr-FR" smtClean="0"/>
              <a:t>‹#›</a:t>
            </a:fld>
            <a:endParaRPr lang="fr-FR"/>
          </a:p>
        </p:txBody>
      </p:sp>
    </p:spTree>
    <p:extLst>
      <p:ext uri="{BB962C8B-B14F-4D97-AF65-F5344CB8AC3E}">
        <p14:creationId xmlns:p14="http://schemas.microsoft.com/office/powerpoint/2010/main" val="484954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fr.wikipedia.org/wiki/Polykystose_r%C3%A9nale_type_dominant#cite_note-1"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érythropoïétine</a:t>
            </a:r>
            <a:r>
              <a:rPr lang="fr-FR" sz="1200" kern="1200" dirty="0" smtClean="0">
                <a:solidFill>
                  <a:schemeClr val="tx1"/>
                </a:solidFill>
                <a:effectLst/>
                <a:latin typeface="+mn-lt"/>
                <a:ea typeface="+mn-ea"/>
                <a:cs typeface="+mn-cs"/>
              </a:rPr>
              <a:t>* (EPO) indispensable pour stimuler la formation des globules rouges (ou </a:t>
            </a:r>
            <a:r>
              <a:rPr lang="fr-FR" sz="1200" kern="1200" dirty="0" err="1" smtClean="0">
                <a:solidFill>
                  <a:schemeClr val="tx1"/>
                </a:solidFill>
                <a:effectLst/>
                <a:latin typeface="+mn-lt"/>
                <a:ea typeface="+mn-ea"/>
                <a:cs typeface="+mn-cs"/>
              </a:rPr>
              <a:t>hématies</a:t>
            </a:r>
            <a:r>
              <a:rPr lang="fr-FR" sz="1200" kern="1200" dirty="0" smtClean="0">
                <a:solidFill>
                  <a:schemeClr val="tx1"/>
                </a:solidFill>
                <a:effectLst/>
                <a:latin typeface="+mn-lt"/>
                <a:ea typeface="+mn-ea"/>
                <a:cs typeface="+mn-cs"/>
              </a:rPr>
              <a:t>) du sang dans la moelle* osseuse ; </a:t>
            </a:r>
          </a:p>
          <a:p>
            <a:r>
              <a:rPr lang="fr-FR" sz="1200" kern="1200" dirty="0" smtClean="0">
                <a:solidFill>
                  <a:schemeClr val="tx1"/>
                </a:solidFill>
                <a:effectLst/>
                <a:latin typeface="+mn-lt"/>
                <a:ea typeface="+mn-ea"/>
                <a:cs typeface="+mn-cs"/>
              </a:rPr>
              <a:t>la </a:t>
            </a:r>
            <a:r>
              <a:rPr lang="fr-FR" sz="1200" kern="1200" dirty="0" err="1" smtClean="0">
                <a:solidFill>
                  <a:schemeClr val="tx1"/>
                </a:solidFill>
                <a:effectLst/>
                <a:latin typeface="+mn-lt"/>
                <a:ea typeface="+mn-ea"/>
                <a:cs typeface="+mn-cs"/>
              </a:rPr>
              <a:t>rénine</a:t>
            </a:r>
            <a:r>
              <a:rPr lang="fr-FR" sz="1200" kern="1200" dirty="0" smtClean="0">
                <a:solidFill>
                  <a:schemeClr val="tx1"/>
                </a:solidFill>
                <a:effectLst/>
                <a:latin typeface="+mn-lt"/>
                <a:ea typeface="+mn-ea"/>
                <a:cs typeface="+mn-cs"/>
              </a:rPr>
              <a:t>* qui joue un </a:t>
            </a:r>
            <a:r>
              <a:rPr lang="fr-FR" sz="1200" kern="1200" dirty="0" err="1" smtClean="0">
                <a:solidFill>
                  <a:schemeClr val="tx1"/>
                </a:solidFill>
                <a:effectLst/>
                <a:latin typeface="+mn-lt"/>
                <a:ea typeface="+mn-ea"/>
                <a:cs typeface="+mn-cs"/>
              </a:rPr>
              <a:t>rôle</a:t>
            </a:r>
            <a:r>
              <a:rPr lang="fr-FR" sz="1200" kern="1200" dirty="0" smtClean="0">
                <a:solidFill>
                  <a:schemeClr val="tx1"/>
                </a:solidFill>
                <a:effectLst/>
                <a:latin typeface="+mn-lt"/>
                <a:ea typeface="+mn-ea"/>
                <a:cs typeface="+mn-cs"/>
              </a:rPr>
              <a:t> essentiel dans le </a:t>
            </a:r>
            <a:r>
              <a:rPr lang="fr-FR" sz="1200" kern="1200" dirty="0" err="1" smtClean="0">
                <a:solidFill>
                  <a:schemeClr val="tx1"/>
                </a:solidFill>
                <a:effectLst/>
                <a:latin typeface="+mn-lt"/>
                <a:ea typeface="+mn-ea"/>
                <a:cs typeface="+mn-cs"/>
              </a:rPr>
              <a:t>contrôle</a:t>
            </a:r>
            <a:r>
              <a:rPr lang="fr-FR" sz="1200" kern="1200" dirty="0" smtClean="0">
                <a:solidFill>
                  <a:schemeClr val="tx1"/>
                </a:solidFill>
                <a:effectLst/>
                <a:latin typeface="+mn-lt"/>
                <a:ea typeface="+mn-ea"/>
                <a:cs typeface="+mn-cs"/>
              </a:rPr>
              <a:t> de la pression </a:t>
            </a:r>
            <a:r>
              <a:rPr lang="fr-FR" sz="1200" kern="1200" dirty="0" err="1" smtClean="0">
                <a:solidFill>
                  <a:schemeClr val="tx1"/>
                </a:solidFill>
                <a:effectLst/>
                <a:latin typeface="+mn-lt"/>
                <a:ea typeface="+mn-ea"/>
                <a:cs typeface="+mn-cs"/>
              </a:rPr>
              <a:t>artérielle</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la forme active de la vitamine* D (vitamine antirachitique) qui permet l’absorption du calcium par l’intestin et la </a:t>
            </a:r>
            <a:r>
              <a:rPr lang="fr-FR" sz="1200" kern="1200" dirty="0" err="1" smtClean="0">
                <a:solidFill>
                  <a:schemeClr val="tx1"/>
                </a:solidFill>
                <a:effectLst/>
                <a:latin typeface="+mn-lt"/>
                <a:ea typeface="+mn-ea"/>
                <a:cs typeface="+mn-cs"/>
              </a:rPr>
              <a:t>solidite</a:t>
            </a:r>
            <a:r>
              <a:rPr lang="fr-FR" sz="1200" kern="1200" dirty="0" smtClean="0">
                <a:solidFill>
                  <a:schemeClr val="tx1"/>
                </a:solidFill>
                <a:effectLst/>
                <a:latin typeface="+mn-lt"/>
                <a:ea typeface="+mn-ea"/>
                <a:cs typeface="+mn-cs"/>
              </a:rPr>
              <a:t>́ des os. </a:t>
            </a:r>
          </a:p>
          <a:p>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 </a:t>
            </a:r>
            <a:r>
              <a:rPr lang="fr-FR" sz="1200" kern="1200" dirty="0" err="1" smtClean="0">
                <a:solidFill>
                  <a:schemeClr val="tx1"/>
                </a:solidFill>
                <a:effectLst/>
                <a:latin typeface="+mn-lt"/>
                <a:ea typeface="+mn-ea"/>
                <a:cs typeface="+mn-cs"/>
              </a:rPr>
              <a:t>néphron</a:t>
            </a:r>
            <a:r>
              <a:rPr lang="fr-FR" sz="1200" kern="1200" dirty="0" smtClean="0">
                <a:solidFill>
                  <a:schemeClr val="tx1"/>
                </a:solidFill>
                <a:effectLst/>
                <a:latin typeface="+mn-lt"/>
                <a:ea typeface="+mn-ea"/>
                <a:cs typeface="+mn-cs"/>
              </a:rPr>
              <a:t> normal commence par un filtre, le </a:t>
            </a:r>
            <a:r>
              <a:rPr lang="fr-FR" sz="1200" kern="1200" dirty="0" err="1" smtClean="0">
                <a:solidFill>
                  <a:schemeClr val="tx1"/>
                </a:solidFill>
                <a:effectLst/>
                <a:latin typeface="+mn-lt"/>
                <a:ea typeface="+mn-ea"/>
                <a:cs typeface="+mn-cs"/>
              </a:rPr>
              <a:t>glomérule</a:t>
            </a:r>
            <a:r>
              <a:rPr lang="fr-FR" sz="1200" kern="1200" dirty="0" smtClean="0">
                <a:solidFill>
                  <a:schemeClr val="tx1"/>
                </a:solidFill>
                <a:effectLst/>
                <a:latin typeface="+mn-lt"/>
                <a:ea typeface="+mn-ea"/>
                <a:cs typeface="+mn-cs"/>
              </a:rPr>
              <a:t>, au travers duquel se forme l’urine* dite «primitive ». Celle-ci s’</a:t>
            </a:r>
            <a:r>
              <a:rPr lang="fr-FR" sz="1200" kern="1200" dirty="0" err="1" smtClean="0">
                <a:solidFill>
                  <a:schemeClr val="tx1"/>
                </a:solidFill>
                <a:effectLst/>
                <a:latin typeface="+mn-lt"/>
                <a:ea typeface="+mn-ea"/>
                <a:cs typeface="+mn-cs"/>
              </a:rPr>
              <a:t>écoule</a:t>
            </a:r>
            <a:r>
              <a:rPr lang="fr-FR" sz="1200" kern="1200" dirty="0" smtClean="0">
                <a:solidFill>
                  <a:schemeClr val="tx1"/>
                </a:solidFill>
                <a:effectLst/>
                <a:latin typeface="+mn-lt"/>
                <a:ea typeface="+mn-ea"/>
                <a:cs typeface="+mn-cs"/>
              </a:rPr>
              <a:t> dans le tube, long et fin canal constitué de quatre segments successifs respectivement </a:t>
            </a:r>
            <a:r>
              <a:rPr lang="fr-FR" sz="1200" kern="1200" dirty="0" err="1" smtClean="0">
                <a:solidFill>
                  <a:schemeClr val="tx1"/>
                </a:solidFill>
                <a:effectLst/>
                <a:latin typeface="+mn-lt"/>
                <a:ea typeface="+mn-ea"/>
                <a:cs typeface="+mn-cs"/>
              </a:rPr>
              <a:t>appelés</a:t>
            </a:r>
            <a:r>
              <a:rPr lang="fr-FR" sz="1200" kern="1200" dirty="0" smtClean="0">
                <a:solidFill>
                  <a:schemeClr val="tx1"/>
                </a:solidFill>
                <a:effectLst/>
                <a:latin typeface="+mn-lt"/>
                <a:ea typeface="+mn-ea"/>
                <a:cs typeface="+mn-cs"/>
              </a:rPr>
              <a:t> tube contourné proximal, anse de </a:t>
            </a:r>
            <a:r>
              <a:rPr lang="fr-FR" sz="1200" kern="1200" dirty="0" err="1" smtClean="0">
                <a:solidFill>
                  <a:schemeClr val="tx1"/>
                </a:solidFill>
                <a:effectLst/>
                <a:latin typeface="+mn-lt"/>
                <a:ea typeface="+mn-ea"/>
                <a:cs typeface="+mn-cs"/>
              </a:rPr>
              <a:t>Henle</a:t>
            </a:r>
            <a:r>
              <a:rPr lang="fr-FR" sz="1200" kern="1200" dirty="0" smtClean="0">
                <a:solidFill>
                  <a:schemeClr val="tx1"/>
                </a:solidFill>
                <a:effectLst/>
                <a:latin typeface="+mn-lt"/>
                <a:ea typeface="+mn-ea"/>
                <a:cs typeface="+mn-cs"/>
              </a:rPr>
              <a:t>́, tube contourné distal et tube collecteur.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effectLst/>
            </a:endParaRPr>
          </a:p>
          <a:p>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2</a:t>
            </a:fld>
            <a:endParaRPr lang="fr-FR"/>
          </a:p>
        </p:txBody>
      </p:sp>
    </p:spTree>
    <p:extLst>
      <p:ext uri="{BB962C8B-B14F-4D97-AF65-F5344CB8AC3E}">
        <p14:creationId xmlns:p14="http://schemas.microsoft.com/office/powerpoint/2010/main" val="95509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deux gènes PKD sont responsables d’une maladie similaire mais non identique </a:t>
            </a:r>
          </a:p>
          <a:p>
            <a:r>
              <a:rPr lang="fr-FR" sz="1200" b="0" i="0" kern="1200" dirty="0" smtClean="0">
                <a:solidFill>
                  <a:schemeClr val="tx1"/>
                </a:solidFill>
                <a:effectLst/>
                <a:latin typeface="+mn-lt"/>
                <a:ea typeface="+mn-ea"/>
                <a:cs typeface="+mn-cs"/>
              </a:rPr>
              <a:t>Il existe une grande variabilité dans l'expression clinique de la PKD. Cette variabilité est génétiquement contrôlée. Les mutations sont privées : il n'y a pas de mutations récurrentes. Les patients mutés dans </a:t>
            </a:r>
            <a:r>
              <a:rPr lang="fr-FR" sz="1200" b="0" i="1" kern="1200" dirty="0" smtClean="0">
                <a:solidFill>
                  <a:schemeClr val="tx1"/>
                </a:solidFill>
                <a:effectLst/>
                <a:latin typeface="+mn-lt"/>
                <a:ea typeface="+mn-ea"/>
                <a:cs typeface="+mn-cs"/>
              </a:rPr>
              <a:t>PKD1</a:t>
            </a:r>
            <a:r>
              <a:rPr lang="fr-FR" sz="1200" b="0" i="0" kern="1200" dirty="0" smtClean="0">
                <a:solidFill>
                  <a:schemeClr val="tx1"/>
                </a:solidFill>
                <a:effectLst/>
                <a:latin typeface="+mn-lt"/>
                <a:ea typeface="+mn-ea"/>
                <a:cs typeface="+mn-cs"/>
              </a:rPr>
              <a:t> ont un âge moyen de mise en dialyse de 54 ans contre 74 ans pour ceux mutés dans </a:t>
            </a:r>
            <a:r>
              <a:rPr lang="fr-FR" sz="1200" b="0" i="1" kern="1200" dirty="0" smtClean="0">
                <a:solidFill>
                  <a:schemeClr val="tx1"/>
                </a:solidFill>
                <a:effectLst/>
                <a:latin typeface="+mn-lt"/>
                <a:ea typeface="+mn-ea"/>
                <a:cs typeface="+mn-cs"/>
              </a:rPr>
              <a:t>PKD2</a:t>
            </a:r>
            <a:r>
              <a:rPr lang="fr-FR" sz="1200" b="0" i="0" u="none" strike="noStrike" kern="1200" baseline="30000" dirty="0" smtClean="0">
                <a:solidFill>
                  <a:schemeClr val="tx1"/>
                </a:solidFill>
                <a:effectLst/>
                <a:latin typeface="+mn-lt"/>
                <a:ea typeface="+mn-ea"/>
                <a:cs typeface="+mn-cs"/>
                <a:hlinkClick r:id="rId3"/>
              </a:rPr>
              <a:t>1</a:t>
            </a:r>
            <a:r>
              <a:rPr lang="fr-FR" sz="1200" b="0" i="0" kern="1200" dirty="0" smtClean="0">
                <a:solidFill>
                  <a:schemeClr val="tx1"/>
                </a:solidFill>
                <a:effectLst/>
                <a:latin typeface="+mn-lt"/>
                <a:ea typeface="+mn-ea"/>
                <a:cs typeface="+mn-cs"/>
              </a:rPr>
              <a:t>. Le siège de la mutation dans </a:t>
            </a:r>
            <a:r>
              <a:rPr lang="fr-FR" sz="1200" b="0" i="1" kern="1200" dirty="0" smtClean="0">
                <a:solidFill>
                  <a:schemeClr val="tx1"/>
                </a:solidFill>
                <a:effectLst/>
                <a:latin typeface="+mn-lt"/>
                <a:ea typeface="+mn-ea"/>
                <a:cs typeface="+mn-cs"/>
              </a:rPr>
              <a:t>PKD1</a:t>
            </a:r>
            <a:r>
              <a:rPr lang="fr-FR" sz="1200" b="0" i="0" kern="1200" dirty="0" smtClean="0">
                <a:solidFill>
                  <a:schemeClr val="tx1"/>
                </a:solidFill>
                <a:effectLst/>
                <a:latin typeface="+mn-lt"/>
                <a:ea typeface="+mn-ea"/>
                <a:cs typeface="+mn-cs"/>
              </a:rPr>
              <a:t> a aussi un impact sur la sévérité de la maladie rénale et extra rénale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Ces deux </a:t>
            </a:r>
            <a:r>
              <a:rPr lang="fr-FR" sz="1200" b="0" kern="1200" dirty="0" err="1" smtClean="0">
                <a:solidFill>
                  <a:schemeClr val="tx1"/>
                </a:solidFill>
                <a:effectLst/>
                <a:latin typeface="+mn-lt"/>
                <a:ea typeface="+mn-ea"/>
                <a:cs typeface="+mn-cs"/>
              </a:rPr>
              <a:t>protéines</a:t>
            </a:r>
            <a:r>
              <a:rPr lang="fr-FR" sz="1200" b="0" kern="1200" dirty="0" smtClean="0">
                <a:solidFill>
                  <a:schemeClr val="tx1"/>
                </a:solidFill>
                <a:effectLst/>
                <a:latin typeface="+mn-lt"/>
                <a:ea typeface="+mn-ea"/>
                <a:cs typeface="+mn-cs"/>
              </a:rPr>
              <a:t> sont en particulier </a:t>
            </a:r>
            <a:r>
              <a:rPr lang="fr-FR" sz="1200" b="0" kern="1200" dirty="0" err="1" smtClean="0">
                <a:solidFill>
                  <a:schemeClr val="tx1"/>
                </a:solidFill>
                <a:effectLst/>
                <a:latin typeface="+mn-lt"/>
                <a:ea typeface="+mn-ea"/>
                <a:cs typeface="+mn-cs"/>
              </a:rPr>
              <a:t>exprimées</a:t>
            </a:r>
            <a:r>
              <a:rPr lang="fr-FR" sz="1200" b="0" kern="1200" dirty="0" smtClean="0">
                <a:solidFill>
                  <a:schemeClr val="tx1"/>
                </a:solidFill>
                <a:effectLst/>
                <a:latin typeface="+mn-lt"/>
                <a:ea typeface="+mn-ea"/>
                <a:cs typeface="+mn-cs"/>
              </a:rPr>
              <a:t> sous forme d’un complexe dans le cil primaire, une sorte d’antenne que </a:t>
            </a:r>
            <a:r>
              <a:rPr lang="fr-FR" sz="1200" b="0" kern="1200" dirty="0" err="1" smtClean="0">
                <a:solidFill>
                  <a:schemeClr val="tx1"/>
                </a:solidFill>
                <a:effectLst/>
                <a:latin typeface="+mn-lt"/>
                <a:ea typeface="+mn-ea"/>
                <a:cs typeface="+mn-cs"/>
              </a:rPr>
              <a:t>possède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cha­</a:t>
            </a:r>
            <a:r>
              <a:rPr lang="fr-FR" sz="1200" b="0" kern="1200" dirty="0" smtClean="0">
                <a:solidFill>
                  <a:schemeClr val="tx1"/>
                </a:solidFill>
                <a:effectLst/>
                <a:latin typeface="+mn-lt"/>
                <a:ea typeface="+mn-ea"/>
                <a:cs typeface="+mn-cs"/>
              </a:rPr>
              <a:t> que cellule afin de la renseigner sur son environnement </a:t>
            </a:r>
            <a:r>
              <a:rPr lang="fr-FR" sz="1200" b="0" kern="1200" dirty="0" err="1" smtClean="0">
                <a:solidFill>
                  <a:schemeClr val="tx1"/>
                </a:solidFill>
                <a:effectLst/>
                <a:latin typeface="+mn-lt"/>
                <a:ea typeface="+mn-ea"/>
                <a:cs typeface="+mn-cs"/>
              </a:rPr>
              <a:t>extérieur</a:t>
            </a:r>
            <a:r>
              <a:rPr lang="fr-FR" sz="1200" b="0" kern="1200" dirty="0" smtClean="0">
                <a:solidFill>
                  <a:schemeClr val="tx1"/>
                </a:solidFill>
                <a:effectLst/>
                <a:latin typeface="+mn-lt"/>
                <a:ea typeface="+mn-ea"/>
                <a:cs typeface="+mn-cs"/>
              </a:rPr>
              <a:t> </a:t>
            </a:r>
            <a:endParaRPr lang="fr-FR" dirty="0" smtClean="0"/>
          </a:p>
          <a:p>
            <a:endParaRPr lang="fr-FR"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PKAD est la conséquence d’une mutation du gène </a:t>
            </a:r>
            <a:r>
              <a:rPr lang="fr-FR" sz="1200" i="1" kern="1200" dirty="0" smtClean="0">
                <a:solidFill>
                  <a:schemeClr val="tx1"/>
                </a:solidFill>
                <a:effectLst/>
                <a:latin typeface="+mn-lt"/>
                <a:ea typeface="+mn-ea"/>
                <a:cs typeface="+mn-cs"/>
              </a:rPr>
              <a:t>PKD1</a:t>
            </a:r>
            <a:r>
              <a:rPr lang="fr-FR" sz="1200" kern="1200" dirty="0" smtClean="0">
                <a:solidFill>
                  <a:schemeClr val="tx1"/>
                </a:solidFill>
                <a:effectLst/>
                <a:latin typeface="+mn-lt"/>
                <a:ea typeface="+mn-ea"/>
                <a:cs typeface="+mn-cs"/>
              </a:rPr>
              <a:t> dans 85 % des cas et de </a:t>
            </a:r>
            <a:r>
              <a:rPr lang="fr-FR" sz="1200" i="1" kern="1200" dirty="0" smtClean="0">
                <a:solidFill>
                  <a:schemeClr val="tx1"/>
                </a:solidFill>
                <a:effectLst/>
                <a:latin typeface="+mn-lt"/>
                <a:ea typeface="+mn-ea"/>
                <a:cs typeface="+mn-cs"/>
              </a:rPr>
              <a:t>PKD2</a:t>
            </a:r>
            <a:r>
              <a:rPr lang="fr-FR" sz="1200" kern="1200" dirty="0" smtClean="0">
                <a:solidFill>
                  <a:schemeClr val="tx1"/>
                </a:solidFill>
                <a:effectLst/>
                <a:latin typeface="+mn-lt"/>
                <a:ea typeface="+mn-ea"/>
                <a:cs typeface="+mn-cs"/>
              </a:rPr>
              <a:t> dans 15 % des cas, gènes codant respectivement pour la polycystine-1 (PC-1) et la polycystine-2 (PC-2). Au niveau du cil primaire des cellules épithéliales rénales, PC-1 et PC-2 interagissent et forment un complexe qui régule de nombreuses voies de signalisation intracellulaire activées par l’inclinaison du cil induite par le flux </a:t>
            </a:r>
            <a:r>
              <a:rPr lang="fr-FR" sz="1200" kern="1200" dirty="0" err="1" smtClean="0">
                <a:solidFill>
                  <a:schemeClr val="tx1"/>
                </a:solidFill>
                <a:effectLst/>
                <a:latin typeface="+mn-lt"/>
                <a:ea typeface="+mn-ea"/>
                <a:cs typeface="+mn-cs"/>
              </a:rPr>
              <a:t>luminal</a:t>
            </a:r>
            <a:r>
              <a:rPr lang="fr-FR" sz="1200" kern="1200" dirty="0" smtClean="0">
                <a:solidFill>
                  <a:schemeClr val="tx1"/>
                </a:solidFill>
                <a:effectLst/>
                <a:latin typeface="+mn-lt"/>
                <a:ea typeface="+mn-ea"/>
                <a:cs typeface="+mn-cs"/>
              </a:rPr>
              <a:t>. Les flux de calcium intracellulaire et la voie de l’</a:t>
            </a:r>
            <a:r>
              <a:rPr lang="fr-FR" sz="1200" kern="1200" dirty="0" err="1" smtClean="0">
                <a:solidFill>
                  <a:schemeClr val="tx1"/>
                </a:solidFill>
                <a:effectLst/>
                <a:latin typeface="+mn-lt"/>
                <a:ea typeface="+mn-ea"/>
                <a:cs typeface="+mn-cs"/>
              </a:rPr>
              <a:t>AMPc</a:t>
            </a:r>
            <a:r>
              <a:rPr lang="fr-FR" sz="1200" kern="1200" dirty="0" smtClean="0">
                <a:solidFill>
                  <a:schemeClr val="tx1"/>
                </a:solidFill>
                <a:effectLst/>
                <a:latin typeface="+mn-lt"/>
                <a:ea typeface="+mn-ea"/>
                <a:cs typeface="+mn-cs"/>
              </a:rPr>
              <a:t> jouent un rôle central dans cette signalisation. C’est l’altération de ces voies de transduction qui conduit à la </a:t>
            </a:r>
            <a:r>
              <a:rPr lang="fr-FR" sz="1200" kern="1200" dirty="0" err="1" smtClean="0">
                <a:solidFill>
                  <a:schemeClr val="tx1"/>
                </a:solidFill>
                <a:effectLst/>
                <a:latin typeface="+mn-lt"/>
                <a:ea typeface="+mn-ea"/>
                <a:cs typeface="+mn-cs"/>
              </a:rPr>
              <a:t>kystogenèse</a:t>
            </a:r>
            <a:r>
              <a:rPr lang="fr-FR" sz="1200" kern="1200" dirty="0" smtClean="0">
                <a:solidFill>
                  <a:schemeClr val="tx1"/>
                </a:solidFill>
                <a:effectLst/>
                <a:latin typeface="+mn-lt"/>
                <a:ea typeface="+mn-ea"/>
                <a:cs typeface="+mn-cs"/>
              </a:rPr>
              <a:t>. </a:t>
            </a:r>
          </a:p>
          <a:p>
            <a:endParaRPr lang="fr-FR" baseline="0" dirty="0" smtClean="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20</a:t>
            </a:fld>
            <a:endParaRPr lang="fr-FR"/>
          </a:p>
        </p:txBody>
      </p:sp>
    </p:spTree>
    <p:extLst>
      <p:ext uri="{BB962C8B-B14F-4D97-AF65-F5344CB8AC3E}">
        <p14:creationId xmlns:p14="http://schemas.microsoft.com/office/powerpoint/2010/main" val="172669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Phénotype</a:t>
            </a:r>
            <a:r>
              <a:rPr lang="fr-FR" baseline="0" dirty="0" smtClean="0"/>
              <a:t> variable pour la même mutation </a:t>
            </a:r>
          </a:p>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21</a:t>
            </a:fld>
            <a:endParaRPr lang="fr-FR"/>
          </a:p>
        </p:txBody>
      </p:sp>
    </p:spTree>
    <p:extLst>
      <p:ext uri="{BB962C8B-B14F-4D97-AF65-F5344CB8AC3E}">
        <p14:creationId xmlns:p14="http://schemas.microsoft.com/office/powerpoint/2010/main" val="115961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Aucun traitement</a:t>
            </a:r>
            <a:r>
              <a:rPr lang="fr-FR" baseline="0" dirty="0" smtClean="0"/>
              <a:t> </a:t>
            </a:r>
            <a:r>
              <a:rPr lang="fr-FR" baseline="0" dirty="0" err="1" smtClean="0"/>
              <a:t>dispoonible</a:t>
            </a:r>
            <a:r>
              <a:rPr lang="fr-FR" baseline="0" dirty="0" smtClean="0"/>
              <a:t> pour s’opposer à la croissance des kystes </a:t>
            </a:r>
            <a:r>
              <a:rPr lang="fr-FR" baseline="0" dirty="0" err="1" smtClean="0"/>
              <a:t>précocément</a:t>
            </a:r>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22</a:t>
            </a:fld>
            <a:endParaRPr lang="fr-FR"/>
          </a:p>
        </p:txBody>
      </p:sp>
    </p:spTree>
    <p:extLst>
      <p:ext uri="{BB962C8B-B14F-4D97-AF65-F5344CB8AC3E}">
        <p14:creationId xmlns:p14="http://schemas.microsoft.com/office/powerpoint/2010/main" val="183494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 traitement était symptomatique, cherchant à prévenir et traiter les complications de la maladie. Récemment, de nouveaux traitements plus spécifiques ciblent la croissance des kystes et pourraient ralentir la progression de la maladie.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thérapeutiques diminuant la production d’</a:t>
            </a:r>
            <a:r>
              <a:rPr lang="fr-FR" sz="1200" kern="1200" dirty="0" err="1" smtClean="0">
                <a:solidFill>
                  <a:schemeClr val="tx1"/>
                </a:solidFill>
                <a:effectLst/>
                <a:latin typeface="+mn-lt"/>
                <a:ea typeface="+mn-ea"/>
                <a:cs typeface="+mn-cs"/>
              </a:rPr>
              <a:t>AMPc</a:t>
            </a:r>
            <a:r>
              <a:rPr lang="fr-FR" sz="1200" kern="1200" dirty="0" smtClean="0">
                <a:solidFill>
                  <a:schemeClr val="tx1"/>
                </a:solidFill>
                <a:effectLst/>
                <a:latin typeface="+mn-lt"/>
                <a:ea typeface="+mn-ea"/>
                <a:cs typeface="+mn-cs"/>
              </a:rPr>
              <a:t> telles que les antagonistes des récepteurs à la vasopressine ou les analogues de la somatostatine ont confirmé un effet bénéfique au cours d’essais cliniques chez l’homme. D’autres traitements ont montré un intérêt expérimental et seront disponibles dans un avenir proche. L’identification de marqueurs précoces révélant les patients à haut risque de progression (marqueurs cliniques, radiologiques et génétiques), ainsi que l’utilisation future de </a:t>
            </a:r>
            <a:r>
              <a:rPr lang="fr-FR" sz="1200" kern="1200" dirty="0" err="1" smtClean="0">
                <a:solidFill>
                  <a:schemeClr val="tx1"/>
                </a:solidFill>
                <a:effectLst/>
                <a:latin typeface="+mn-lt"/>
                <a:ea typeface="+mn-ea"/>
                <a:cs typeface="+mn-cs"/>
              </a:rPr>
              <a:t>polythérapie</a:t>
            </a:r>
            <a:r>
              <a:rPr lang="fr-FR" sz="1200" kern="1200" dirty="0" smtClean="0">
                <a:solidFill>
                  <a:schemeClr val="tx1"/>
                </a:solidFill>
                <a:effectLst/>
                <a:latin typeface="+mn-lt"/>
                <a:ea typeface="+mn-ea"/>
                <a:cs typeface="+mn-cs"/>
              </a:rPr>
              <a:t> synergique ciblant la croissance des kystes, permettront d’améliorer la prise en charge thérapeutique de la PKAD</a:t>
            </a:r>
          </a:p>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23</a:t>
            </a:fld>
            <a:endParaRPr lang="fr-FR"/>
          </a:p>
        </p:txBody>
      </p:sp>
    </p:spTree>
    <p:extLst>
      <p:ext uri="{BB962C8B-B14F-4D97-AF65-F5344CB8AC3E}">
        <p14:creationId xmlns:p14="http://schemas.microsoft.com/office/powerpoint/2010/main" val="109042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Aucun traitement</a:t>
            </a:r>
            <a:r>
              <a:rPr lang="fr-FR" baseline="0" dirty="0" smtClean="0"/>
              <a:t> </a:t>
            </a:r>
            <a:r>
              <a:rPr lang="fr-FR" baseline="0" dirty="0" err="1" smtClean="0"/>
              <a:t>dispoonible</a:t>
            </a:r>
            <a:r>
              <a:rPr lang="fr-FR" baseline="0" dirty="0" smtClean="0"/>
              <a:t> pour s’opposer à la croissance des kystes </a:t>
            </a:r>
            <a:r>
              <a:rPr lang="fr-FR" baseline="0" dirty="0" err="1" smtClean="0"/>
              <a:t>précocément</a:t>
            </a:r>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24</a:t>
            </a:fld>
            <a:endParaRPr lang="fr-FR"/>
          </a:p>
        </p:txBody>
      </p:sp>
    </p:spTree>
    <p:extLst>
      <p:ext uri="{BB962C8B-B14F-4D97-AF65-F5344CB8AC3E}">
        <p14:creationId xmlns:p14="http://schemas.microsoft.com/office/powerpoint/2010/main" val="178334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Filtration</a:t>
            </a:r>
            <a:r>
              <a:rPr lang="fr-FR" baseline="0" dirty="0" smtClean="0">
                <a:effectLst/>
              </a:rPr>
              <a:t> du sang par les glomérules = </a:t>
            </a:r>
            <a:r>
              <a:rPr lang="fr-FR" baseline="0" dirty="0" err="1" smtClean="0">
                <a:effectLst/>
              </a:rPr>
              <a:t>formartion</a:t>
            </a:r>
            <a:r>
              <a:rPr lang="fr-FR" baseline="0" dirty="0" smtClean="0">
                <a:effectLst/>
              </a:rPr>
              <a:t> de l’urine primitive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effectLst/>
              </a:rPr>
              <a:t>Passage de l’urine primitive dans les  tubes : modification pour aboutir à l’urine </a:t>
            </a:r>
            <a:r>
              <a:rPr lang="fr-FR" baseline="0" dirty="0" err="1" smtClean="0">
                <a:effectLst/>
              </a:rPr>
              <a:t>défintive</a:t>
            </a:r>
            <a:r>
              <a:rPr lang="fr-FR" baseline="0" dirty="0" smtClean="0">
                <a:effectLst/>
              </a:rPr>
              <a:t> </a:t>
            </a:r>
            <a:endParaRPr lang="fr-FR" dirty="0" smtClean="0">
              <a:effectLst/>
            </a:endParaRPr>
          </a:p>
          <a:p>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3</a:t>
            </a:fld>
            <a:endParaRPr lang="fr-FR"/>
          </a:p>
        </p:txBody>
      </p:sp>
    </p:spTree>
    <p:extLst>
      <p:ext uri="{BB962C8B-B14F-4D97-AF65-F5344CB8AC3E}">
        <p14:creationId xmlns:p14="http://schemas.microsoft.com/office/powerpoint/2010/main" val="159990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4</a:t>
            </a:fld>
            <a:endParaRPr lang="fr-FR"/>
          </a:p>
        </p:txBody>
      </p:sp>
    </p:spTree>
    <p:extLst>
      <p:ext uri="{BB962C8B-B14F-4D97-AF65-F5344CB8AC3E}">
        <p14:creationId xmlns:p14="http://schemas.microsoft.com/office/powerpoint/2010/main" val="980532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Histoire</a:t>
            </a:r>
            <a:r>
              <a:rPr lang="fr-FR" baseline="0" dirty="0" smtClean="0"/>
              <a:t> naturelle des kystes :</a:t>
            </a:r>
          </a:p>
          <a:p>
            <a:r>
              <a:rPr lang="fr-FR" baseline="0" dirty="0" smtClean="0"/>
              <a:t>Initialement minuscules , se développent au dépens de la paroi du tube qui n’est pas rectiligne </a:t>
            </a:r>
          </a:p>
          <a:p>
            <a:r>
              <a:rPr lang="fr-FR" baseline="0" dirty="0" smtClean="0"/>
              <a:t>Au </a:t>
            </a:r>
            <a:r>
              <a:rPr lang="fr-FR" baseline="0" dirty="0" err="1" smtClean="0"/>
              <a:t>dela</a:t>
            </a:r>
            <a:r>
              <a:rPr lang="fr-FR" baseline="0" dirty="0" smtClean="0"/>
              <a:t> d’une certaine taille : perte de sa connexion avec le tube mais poursuite de l’augmentation de taille </a:t>
            </a:r>
          </a:p>
          <a:p>
            <a:r>
              <a:rPr lang="fr-FR" baseline="0" dirty="0" smtClean="0"/>
              <a:t>Augmentation de la taille au décours : sécrétion de liquide par les cellules bordantes +multiplication des cellules de la membrane qui restent jointives</a:t>
            </a:r>
          </a:p>
          <a:p>
            <a:endParaRPr lang="fr-FR" baseline="0" dirty="0" smtClean="0"/>
          </a:p>
          <a:p>
            <a:r>
              <a:rPr lang="fr-FR" baseline="0" dirty="0" smtClean="0"/>
              <a:t>Kystes = taille max 10cm ( mandarine ou orange ) </a:t>
            </a:r>
            <a:r>
              <a:rPr lang="mr-IN" baseline="0" dirty="0" smtClean="0"/>
              <a:t>–</a:t>
            </a:r>
            <a:r>
              <a:rPr lang="fr-FR" baseline="0" dirty="0" smtClean="0"/>
              <a:t> après 50 ans : dizaine ou centaine de kystes rénaux </a:t>
            </a:r>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8</a:t>
            </a:fld>
            <a:endParaRPr lang="fr-FR"/>
          </a:p>
        </p:txBody>
      </p:sp>
    </p:spTree>
    <p:extLst>
      <p:ext uri="{BB962C8B-B14F-4D97-AF65-F5344CB8AC3E}">
        <p14:creationId xmlns:p14="http://schemas.microsoft.com/office/powerpoint/2010/main" val="187805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fr-FR" dirty="0" err="1" smtClean="0"/>
              <a:t>Angio</a:t>
            </a:r>
            <a:r>
              <a:rPr lang="fr-FR" dirty="0" smtClean="0"/>
              <a:t> IRM  à partir de 20 ans </a:t>
            </a:r>
          </a:p>
          <a:p>
            <a:pPr algn="ctr"/>
            <a:r>
              <a:rPr lang="fr-FR" dirty="0" smtClean="0"/>
              <a:t>puis tous les 10 ans</a:t>
            </a:r>
          </a:p>
          <a:p>
            <a:pPr algn="ctr"/>
            <a:r>
              <a:rPr lang="fr-FR" dirty="0" smtClean="0"/>
              <a:t>Diverticules ;plus précoces</a:t>
            </a:r>
            <a:r>
              <a:rPr lang="fr-FR" baseline="0" dirty="0" smtClean="0"/>
              <a:t> que dans la population générale </a:t>
            </a:r>
            <a:r>
              <a:rPr lang="mr-IN" baseline="0" dirty="0" smtClean="0"/>
              <a:t>–</a:t>
            </a:r>
            <a:r>
              <a:rPr lang="fr-FR" baseline="0" dirty="0" smtClean="0"/>
              <a:t> tout le tube digestif</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11</a:t>
            </a:fld>
            <a:endParaRPr lang="fr-FR"/>
          </a:p>
        </p:txBody>
      </p:sp>
    </p:spTree>
    <p:extLst>
      <p:ext uri="{BB962C8B-B14F-4D97-AF65-F5344CB8AC3E}">
        <p14:creationId xmlns:p14="http://schemas.microsoft.com/office/powerpoint/2010/main" val="50830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même gène peut exister sous plusieurs formes qu’on appelle allèle </a:t>
            </a:r>
          </a:p>
          <a:p>
            <a:r>
              <a:rPr lang="fr-FR" baseline="0" dirty="0" smtClean="0"/>
              <a:t>Les allèles d’un même gène ont la même fonction mais ne l’exerce pas de la même façon</a:t>
            </a:r>
          </a:p>
          <a:p>
            <a:r>
              <a:rPr lang="fr-FR" baseline="0" dirty="0" smtClean="0"/>
              <a:t>Les chromosomes allant par paire, chaque individu à deux exemplaires de chaque gène sur sa paire de chromosomes </a:t>
            </a:r>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16</a:t>
            </a:fld>
            <a:endParaRPr lang="fr-FR"/>
          </a:p>
        </p:txBody>
      </p:sp>
    </p:spTree>
    <p:extLst>
      <p:ext uri="{BB962C8B-B14F-4D97-AF65-F5344CB8AC3E}">
        <p14:creationId xmlns:p14="http://schemas.microsoft.com/office/powerpoint/2010/main" val="213205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Pas de saut d </a:t>
            </a:r>
            <a:r>
              <a:rPr lang="fr-FR" dirty="0" err="1" smtClean="0"/>
              <a:t>egénération</a:t>
            </a:r>
            <a:endParaRPr lang="fr-FR" dirty="0" smtClean="0"/>
          </a:p>
          <a:p>
            <a:r>
              <a:rPr lang="fr-FR" dirty="0" smtClean="0"/>
              <a:t>Une personne qui n’a pas le gène muté ne peut pas transmettre</a:t>
            </a:r>
            <a:r>
              <a:rPr lang="fr-FR" baseline="0" dirty="0" smtClean="0"/>
              <a:t> la maladie à ses enfants </a:t>
            </a:r>
          </a:p>
          <a:p>
            <a:r>
              <a:rPr lang="fr-FR" baseline="0" dirty="0" smtClean="0"/>
              <a:t>Une personne malade a l’un des deux </a:t>
            </a:r>
            <a:r>
              <a:rPr lang="fr-FR" baseline="0" dirty="0" err="1" smtClean="0"/>
              <a:t>parenst</a:t>
            </a:r>
            <a:r>
              <a:rPr lang="fr-FR" baseline="0" dirty="0" smtClean="0"/>
              <a:t> atteint </a:t>
            </a:r>
          </a:p>
          <a:p>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17</a:t>
            </a:fld>
            <a:endParaRPr lang="fr-FR"/>
          </a:p>
        </p:txBody>
      </p:sp>
    </p:spTree>
    <p:extLst>
      <p:ext uri="{BB962C8B-B14F-4D97-AF65-F5344CB8AC3E}">
        <p14:creationId xmlns:p14="http://schemas.microsoft.com/office/powerpoint/2010/main" val="164709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Autant de filles que de garçon</a:t>
            </a:r>
          </a:p>
          <a:p>
            <a:r>
              <a:rPr lang="fr-FR" dirty="0" smtClean="0"/>
              <a:t>25%</a:t>
            </a:r>
            <a:r>
              <a:rPr lang="fr-FR" baseline="0" dirty="0" smtClean="0"/>
              <a:t> de chance d’avoir un enfant atteint si le conjoint est également porteur </a:t>
            </a:r>
          </a:p>
          <a:p>
            <a:r>
              <a:rPr lang="fr-FR" baseline="0" dirty="0" err="1" smtClean="0"/>
              <a:t>Parenst</a:t>
            </a:r>
            <a:r>
              <a:rPr lang="fr-FR" baseline="0" dirty="0" smtClean="0"/>
              <a:t> porteurs sains tous les deux = 1 enfant malade sur 4</a:t>
            </a:r>
            <a:endParaRPr lang="fr-FR" dirty="0" smtClean="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18</a:t>
            </a:fld>
            <a:endParaRPr lang="fr-FR"/>
          </a:p>
        </p:txBody>
      </p:sp>
    </p:spTree>
    <p:extLst>
      <p:ext uri="{BB962C8B-B14F-4D97-AF65-F5344CB8AC3E}">
        <p14:creationId xmlns:p14="http://schemas.microsoft.com/office/powerpoint/2010/main" val="210738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a:t>
            </a:r>
            <a:r>
              <a:rPr lang="fr-FR" baseline="0" dirty="0" err="1" smtClean="0"/>
              <a:t>polycystines</a:t>
            </a:r>
            <a:r>
              <a:rPr lang="fr-FR" baseline="0" dirty="0" smtClean="0"/>
              <a:t> :</a:t>
            </a:r>
          </a:p>
          <a:p>
            <a:r>
              <a:rPr lang="fr-FR" baseline="0" dirty="0" smtClean="0"/>
              <a:t>Protéines localisées dans la membrane des cellules tubulaires , au niveau du cil primaire </a:t>
            </a:r>
            <a:endParaRPr lang="fr-FR" dirty="0"/>
          </a:p>
        </p:txBody>
      </p:sp>
      <p:sp>
        <p:nvSpPr>
          <p:cNvPr id="4" name="Espace réservé du numéro de diapositive 3"/>
          <p:cNvSpPr>
            <a:spLocks noGrp="1"/>
          </p:cNvSpPr>
          <p:nvPr>
            <p:ph type="sldNum" sz="quarter" idx="10"/>
          </p:nvPr>
        </p:nvSpPr>
        <p:spPr/>
        <p:txBody>
          <a:bodyPr/>
          <a:lstStyle/>
          <a:p>
            <a:fld id="{82A918B8-A10F-7748-ABE4-6A09A98C4981}" type="slidenum">
              <a:rPr lang="fr-FR" smtClean="0"/>
              <a:t>19</a:t>
            </a:fld>
            <a:endParaRPr lang="fr-FR"/>
          </a:p>
        </p:txBody>
      </p:sp>
    </p:spTree>
    <p:extLst>
      <p:ext uri="{BB962C8B-B14F-4D97-AF65-F5344CB8AC3E}">
        <p14:creationId xmlns:p14="http://schemas.microsoft.com/office/powerpoint/2010/main" val="180601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Cliquez et modifiez le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20EBB0C4-6273-4C6E-B9BD-2EDC30F1CD52}" type="datetimeFigureOut">
              <a:rPr lang="en-US" smtClean="0"/>
              <a:t>3/10/17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smtClean="0"/>
              <a:t>Cliquez et modifiez le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3/10/17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3/10/17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3/10/17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3/10/17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Cliquez et modifiez le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3/10/17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C9CAD897-D46E-4AD2-BD9B-49DD3E640873}" type="datetimeFigureOut">
              <a:rPr lang="en-US" smtClean="0"/>
              <a:t>3/10/17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smtClean="0"/>
              <a:t>Cliquez et modifiez le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3/10/17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4477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oleObject" Target="../embeddings/oleObject1.bin"/><Relationship Id="rId6"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2.tiff"/><Relationship Id="rId6"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tiff"/><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tiff"/><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7487" y="1656515"/>
            <a:ext cx="10617798" cy="2017060"/>
          </a:xfrm>
        </p:spPr>
        <p:txBody>
          <a:bodyPr>
            <a:normAutofit/>
          </a:bodyPr>
          <a:lstStyle/>
          <a:p>
            <a:pPr algn="ctr"/>
            <a:r>
              <a:rPr lang="fr-FR" dirty="0" smtClean="0"/>
              <a:t>La </a:t>
            </a:r>
            <a:r>
              <a:rPr lang="fr-FR" dirty="0" err="1" smtClean="0"/>
              <a:t>Polykystose</a:t>
            </a:r>
            <a:r>
              <a:rPr lang="fr-FR" dirty="0" smtClean="0"/>
              <a:t> Rénale</a:t>
            </a:r>
            <a:br>
              <a:rPr lang="fr-FR" dirty="0" smtClean="0"/>
            </a:br>
            <a:r>
              <a:rPr lang="fr-FR" sz="5400" b="1" dirty="0">
                <a:solidFill>
                  <a:srgbClr val="002060"/>
                </a:solidFill>
              </a:rPr>
              <a:t>Etes vous certain de tout connaitre</a:t>
            </a:r>
            <a:r>
              <a:rPr lang="fr-FR" sz="5400" b="1" dirty="0" smtClean="0">
                <a:solidFill>
                  <a:srgbClr val="002060"/>
                </a:solidFill>
              </a:rPr>
              <a:t>?</a:t>
            </a:r>
            <a:endParaRPr lang="fr-FR" sz="54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246659" y="0"/>
            <a:ext cx="1582724" cy="28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348318" y="5136777"/>
            <a:ext cx="5540188" cy="523220"/>
          </a:xfrm>
          <a:prstGeom prst="rect">
            <a:avLst/>
          </a:prstGeom>
          <a:noFill/>
        </p:spPr>
        <p:txBody>
          <a:bodyPr wrap="square" rtlCol="0">
            <a:spAutoFit/>
          </a:bodyPr>
          <a:lstStyle/>
          <a:p>
            <a:pPr algn="ctr"/>
            <a:r>
              <a:rPr lang="fr-FR" sz="2800" dirty="0" smtClean="0"/>
              <a:t>Dr Caroline GOURRAUD-VERCEL</a:t>
            </a:r>
            <a:endParaRPr lang="fr-FR" sz="2800" dirty="0"/>
          </a:p>
        </p:txBody>
      </p:sp>
      <p:pic>
        <p:nvPicPr>
          <p:cNvPr id="7" name="Picture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6999" y="4854389"/>
            <a:ext cx="1782384" cy="123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t 3"/>
          <p:cNvGraphicFramePr>
            <a:graphicFrameLocks noChangeAspect="1"/>
          </p:cNvGraphicFramePr>
          <p:nvPr>
            <p:extLst>
              <p:ext uri="{D42A27DB-BD31-4B8C-83A1-F6EECF244321}">
                <p14:modId xmlns:p14="http://schemas.microsoft.com/office/powerpoint/2010/main" val="2078928730"/>
              </p:ext>
            </p:extLst>
          </p:nvPr>
        </p:nvGraphicFramePr>
        <p:xfrm>
          <a:off x="220569" y="4814048"/>
          <a:ext cx="2542737" cy="1239652"/>
        </p:xfrm>
        <a:graphic>
          <a:graphicData uri="http://schemas.openxmlformats.org/presentationml/2006/ole">
            <mc:AlternateContent xmlns:mc="http://schemas.openxmlformats.org/markup-compatibility/2006">
              <mc:Choice xmlns:v="urn:schemas-microsoft-com:vml" Requires="v">
                <p:oleObj spid="_x0000_s1061" r:id="rId5" imgW="9000000" imgH="4390476" progId="MSPhotoEd.3">
                  <p:embed/>
                </p:oleObj>
              </mc:Choice>
              <mc:Fallback>
                <p:oleObj r:id="rId5" imgW="9000000" imgH="4390476"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569" y="4814048"/>
                        <a:ext cx="2542737" cy="123965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32182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5055" y="257727"/>
            <a:ext cx="10058400" cy="941636"/>
          </a:xfrm>
        </p:spPr>
        <p:txBody>
          <a:bodyPr>
            <a:normAutofit/>
          </a:bodyPr>
          <a:lstStyle/>
          <a:p>
            <a:pPr algn="ctr"/>
            <a:r>
              <a:rPr lang="fr-FR" dirty="0" smtClean="0"/>
              <a:t>Atteintes kystiques de la </a:t>
            </a:r>
            <a:r>
              <a:rPr lang="fr-FR" dirty="0" err="1" smtClean="0"/>
              <a:t>polykystose</a:t>
            </a:r>
            <a:r>
              <a:rPr lang="fr-FR" dirty="0" smtClean="0"/>
              <a:t>  </a:t>
            </a:r>
            <a:endParaRPr lang="fr-F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36513" y="1863975"/>
            <a:ext cx="4188397"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b="1" dirty="0" smtClean="0">
                <a:solidFill>
                  <a:srgbClr val="FF0000"/>
                </a:solidFill>
              </a:rPr>
              <a:t>Reins </a:t>
            </a:r>
            <a:r>
              <a:rPr lang="fr-FR" dirty="0" smtClean="0"/>
              <a:t>  </a:t>
            </a:r>
            <a:endParaRPr lang="fr-FR" dirty="0"/>
          </a:p>
        </p:txBody>
      </p:sp>
      <p:sp>
        <p:nvSpPr>
          <p:cNvPr id="9" name="ZoneTexte 8"/>
          <p:cNvSpPr txBox="1"/>
          <p:nvPr/>
        </p:nvSpPr>
        <p:spPr>
          <a:xfrm>
            <a:off x="4861931" y="1863976"/>
            <a:ext cx="3654389"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dirty="0" smtClean="0"/>
              <a:t>Foie (70%)</a:t>
            </a:r>
          </a:p>
        </p:txBody>
      </p:sp>
      <p:sp>
        <p:nvSpPr>
          <p:cNvPr id="11" name="ZoneTexte 10"/>
          <p:cNvSpPr txBox="1"/>
          <p:nvPr/>
        </p:nvSpPr>
        <p:spPr>
          <a:xfrm>
            <a:off x="8975030" y="3118878"/>
            <a:ext cx="2778132" cy="646331"/>
          </a:xfrm>
          <a:prstGeom prst="rect">
            <a:avLst/>
          </a:prstGeom>
          <a:noFill/>
        </p:spPr>
        <p:txBody>
          <a:bodyPr wrap="none" rtlCol="0">
            <a:spAutoFit/>
          </a:bodyPr>
          <a:lstStyle/>
          <a:p>
            <a:pPr algn="ctr"/>
            <a:r>
              <a:rPr lang="fr-FR" dirty="0" smtClean="0"/>
              <a:t>Pancréas (30%)</a:t>
            </a:r>
          </a:p>
          <a:p>
            <a:pPr algn="ctr"/>
            <a:r>
              <a:rPr lang="fr-FR" dirty="0" smtClean="0"/>
              <a:t>Kystes arachnoïdiens (10%) </a:t>
            </a:r>
          </a:p>
        </p:txBody>
      </p:sp>
      <p:sp>
        <p:nvSpPr>
          <p:cNvPr id="3" name="Rectangle 2"/>
          <p:cNvSpPr/>
          <p:nvPr/>
        </p:nvSpPr>
        <p:spPr>
          <a:xfrm>
            <a:off x="9077094" y="2579659"/>
            <a:ext cx="2397512"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fr-FR" dirty="0"/>
              <a:t>Autres organes </a:t>
            </a:r>
          </a:p>
        </p:txBody>
      </p:sp>
      <p:pic>
        <p:nvPicPr>
          <p:cNvPr id="20" name="Espace réservé du contenu 3"/>
          <p:cNvPicPr>
            <a:picLocks noGrp="1" noChangeAspect="1"/>
          </p:cNvPicPr>
          <p:nvPr>
            <p:ph idx="1"/>
          </p:nvPr>
        </p:nvPicPr>
        <p:blipFill rotWithShape="1">
          <a:blip r:embed="rId3"/>
          <a:srcRect l="3893" t="1164" r="526"/>
          <a:stretch/>
        </p:blipFill>
        <p:spPr>
          <a:xfrm>
            <a:off x="4861931" y="2461795"/>
            <a:ext cx="3654390" cy="2803593"/>
          </a:xfrm>
        </p:spPr>
      </p:pic>
      <p:pic>
        <p:nvPicPr>
          <p:cNvPr id="21" name="Espace réservé du contenu 4"/>
          <p:cNvPicPr>
            <a:picLocks noChangeAspect="1"/>
          </p:cNvPicPr>
          <p:nvPr/>
        </p:nvPicPr>
        <p:blipFill rotWithShape="1">
          <a:blip r:embed="rId4"/>
          <a:srcRect l="347" t="2278" r="2481" b="26820"/>
          <a:stretch/>
        </p:blipFill>
        <p:spPr>
          <a:xfrm>
            <a:off x="633750" y="2461795"/>
            <a:ext cx="3235724" cy="2803593"/>
          </a:xfrm>
          <a:prstGeom prst="rect">
            <a:avLst/>
          </a:prstGeom>
        </p:spPr>
      </p:pic>
      <p:pic>
        <p:nvPicPr>
          <p:cNvPr id="22" name="Espace réservé du contenu 4"/>
          <p:cNvPicPr>
            <a:picLocks noChangeAspect="1"/>
          </p:cNvPicPr>
          <p:nvPr/>
        </p:nvPicPr>
        <p:blipFill rotWithShape="1">
          <a:blip r:embed="rId5"/>
          <a:srcRect t="5709" r="66092" b="7104"/>
          <a:stretch/>
        </p:blipFill>
        <p:spPr>
          <a:xfrm>
            <a:off x="9387066" y="3875816"/>
            <a:ext cx="1853363" cy="2233808"/>
          </a:xfrm>
          <a:prstGeom prst="rect">
            <a:avLst/>
          </a:prstGeom>
        </p:spPr>
      </p:pic>
    </p:spTree>
    <p:extLst>
      <p:ext uri="{BB962C8B-B14F-4D97-AF65-F5344CB8AC3E}">
        <p14:creationId xmlns:p14="http://schemas.microsoft.com/office/powerpoint/2010/main" val="1482408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9649" y="460412"/>
            <a:ext cx="10058400" cy="903642"/>
          </a:xfrm>
        </p:spPr>
        <p:txBody>
          <a:bodyPr>
            <a:noAutofit/>
          </a:bodyPr>
          <a:lstStyle/>
          <a:p>
            <a:pPr algn="ctr"/>
            <a:r>
              <a:rPr lang="fr-FR" dirty="0"/>
              <a:t>atteintes extrarénales non </a:t>
            </a:r>
            <a:r>
              <a:rPr lang="fr-FR" dirty="0" smtClean="0"/>
              <a:t>kystiques</a:t>
            </a:r>
            <a:endParaRPr lang="fr-FR"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er 18"/>
          <p:cNvGrpSpPr/>
          <p:nvPr/>
        </p:nvGrpSpPr>
        <p:grpSpPr>
          <a:xfrm>
            <a:off x="537310" y="1908214"/>
            <a:ext cx="11292675" cy="4073373"/>
            <a:chOff x="537310" y="1908214"/>
            <a:chExt cx="11292675" cy="4073373"/>
          </a:xfrm>
        </p:grpSpPr>
        <p:pic>
          <p:nvPicPr>
            <p:cNvPr id="18" name="Image 17"/>
            <p:cNvPicPr>
              <a:picLocks noChangeAspect="1"/>
            </p:cNvPicPr>
            <p:nvPr/>
          </p:nvPicPr>
          <p:blipFill rotWithShape="1">
            <a:blip r:embed="rId4"/>
            <a:srcRect l="18220" t="-9182" r="18175"/>
            <a:stretch/>
          </p:blipFill>
          <p:spPr>
            <a:xfrm>
              <a:off x="5252329" y="4998851"/>
              <a:ext cx="1054681" cy="982736"/>
            </a:xfrm>
            <a:prstGeom prst="rect">
              <a:avLst/>
            </a:prstGeom>
          </p:spPr>
        </p:pic>
        <p:pic>
          <p:nvPicPr>
            <p:cNvPr id="10" name="Image 9"/>
            <p:cNvPicPr>
              <a:picLocks noChangeAspect="1"/>
            </p:cNvPicPr>
            <p:nvPr/>
          </p:nvPicPr>
          <p:blipFill>
            <a:blip r:embed="rId5"/>
            <a:stretch>
              <a:fillRect/>
            </a:stretch>
          </p:blipFill>
          <p:spPr>
            <a:xfrm>
              <a:off x="9622198" y="3035371"/>
              <a:ext cx="2207787" cy="1093512"/>
            </a:xfrm>
            <a:prstGeom prst="rect">
              <a:avLst/>
            </a:prstGeom>
          </p:spPr>
        </p:pic>
        <p:sp>
          <p:nvSpPr>
            <p:cNvPr id="15" name="ZoneTexte 14"/>
            <p:cNvSpPr txBox="1"/>
            <p:nvPr/>
          </p:nvSpPr>
          <p:spPr>
            <a:xfrm>
              <a:off x="2170225" y="5506433"/>
              <a:ext cx="1992853" cy="400110"/>
            </a:xfrm>
            <a:prstGeom prst="rect">
              <a:avLst/>
            </a:prstGeom>
            <a:noFill/>
            <a:ln>
              <a:solidFill>
                <a:schemeClr val="tx2">
                  <a:lumMod val="60000"/>
                  <a:lumOff val="40000"/>
                </a:schemeClr>
              </a:solidFill>
            </a:ln>
          </p:spPr>
          <p:txBody>
            <a:bodyPr wrap="none" rtlCol="0">
              <a:spAutoFit/>
            </a:bodyPr>
            <a:lstStyle/>
            <a:p>
              <a:r>
                <a:rPr lang="fr-FR" sz="2000" b="1" dirty="0" smtClean="0"/>
                <a:t>Hernie inguinale </a:t>
              </a:r>
            </a:p>
          </p:txBody>
        </p:sp>
        <p:sp>
          <p:nvSpPr>
            <p:cNvPr id="12" name="ZoneTexte 11"/>
            <p:cNvSpPr txBox="1"/>
            <p:nvPr/>
          </p:nvSpPr>
          <p:spPr>
            <a:xfrm>
              <a:off x="1737262" y="2362112"/>
              <a:ext cx="4055742" cy="1200329"/>
            </a:xfrm>
            <a:prstGeom prst="rect">
              <a:avLst/>
            </a:prstGeom>
            <a:noFill/>
            <a:ln>
              <a:solidFill>
                <a:schemeClr val="accent5">
                  <a:lumMod val="60000"/>
                  <a:lumOff val="40000"/>
                </a:schemeClr>
              </a:solidFill>
            </a:ln>
          </p:spPr>
          <p:txBody>
            <a:bodyPr wrap="square" rtlCol="0">
              <a:spAutoFit/>
            </a:bodyPr>
            <a:lstStyle/>
            <a:p>
              <a:pPr algn="ctr"/>
              <a:r>
                <a:rPr lang="fr-FR" dirty="0" smtClean="0"/>
                <a:t>10% des </a:t>
              </a:r>
              <a:r>
                <a:rPr lang="fr-FR" dirty="0" err="1" smtClean="0"/>
                <a:t>polykystoses</a:t>
              </a:r>
              <a:r>
                <a:rPr lang="fr-FR" dirty="0" smtClean="0"/>
                <a:t> </a:t>
              </a:r>
            </a:p>
            <a:p>
              <a:pPr algn="ctr"/>
              <a:endParaRPr lang="fr-FR" dirty="0"/>
            </a:p>
            <a:p>
              <a:pPr algn="ctr"/>
              <a:r>
                <a:rPr lang="fr-FR" dirty="0" smtClean="0"/>
                <a:t> </a:t>
              </a:r>
              <a:r>
                <a:rPr lang="fr-FR" b="1" dirty="0" err="1" smtClean="0"/>
                <a:t>AngioIRM</a:t>
              </a:r>
              <a:r>
                <a:rPr lang="fr-FR" b="1" dirty="0" smtClean="0"/>
                <a:t> cérébrale </a:t>
              </a:r>
              <a:r>
                <a:rPr lang="fr-FR" dirty="0" smtClean="0"/>
                <a:t>: histoire familiale ou symptômes </a:t>
              </a:r>
            </a:p>
          </p:txBody>
        </p:sp>
        <p:sp>
          <p:nvSpPr>
            <p:cNvPr id="5" name="Rectangle 4"/>
            <p:cNvSpPr/>
            <p:nvPr/>
          </p:nvSpPr>
          <p:spPr>
            <a:xfrm>
              <a:off x="537311" y="1908214"/>
              <a:ext cx="5255693" cy="400110"/>
            </a:xfrm>
            <a:prstGeom prst="rect">
              <a:avLst/>
            </a:prstGeom>
            <a:solidFill>
              <a:schemeClr val="accent5">
                <a:lumMod val="60000"/>
                <a:lumOff val="40000"/>
              </a:schemeClr>
            </a:solidFill>
            <a:ln>
              <a:solidFill>
                <a:schemeClr val="accent5">
                  <a:lumMod val="60000"/>
                  <a:lumOff val="40000"/>
                </a:schemeClr>
              </a:solidFill>
            </a:ln>
          </p:spPr>
          <p:txBody>
            <a:bodyPr wrap="square">
              <a:spAutoFit/>
            </a:bodyPr>
            <a:lstStyle/>
            <a:p>
              <a:pPr algn="ctr"/>
              <a:r>
                <a:rPr lang="fr-FR" sz="2000" b="1" dirty="0"/>
                <a:t>Cerveau: anévrysmes des artères cérébrales: </a:t>
              </a:r>
            </a:p>
          </p:txBody>
        </p:sp>
        <p:grpSp>
          <p:nvGrpSpPr>
            <p:cNvPr id="9" name="Grouper 8"/>
            <p:cNvGrpSpPr/>
            <p:nvPr/>
          </p:nvGrpSpPr>
          <p:grpSpPr>
            <a:xfrm>
              <a:off x="6608007" y="1962731"/>
              <a:ext cx="4370042" cy="2376166"/>
              <a:chOff x="6871608" y="2222780"/>
              <a:chExt cx="4370042" cy="2376166"/>
            </a:xfrm>
          </p:grpSpPr>
          <p:sp>
            <p:nvSpPr>
              <p:cNvPr id="13" name="ZoneTexte 12"/>
              <p:cNvSpPr txBox="1"/>
              <p:nvPr/>
            </p:nvSpPr>
            <p:spPr>
              <a:xfrm>
                <a:off x="6871608" y="2659954"/>
                <a:ext cx="4370042" cy="1938992"/>
              </a:xfrm>
              <a:prstGeom prst="rect">
                <a:avLst/>
              </a:prstGeom>
              <a:noFill/>
              <a:ln>
                <a:solidFill>
                  <a:srgbClr val="FA8189"/>
                </a:solidFill>
              </a:ln>
            </p:spPr>
            <p:txBody>
              <a:bodyPr wrap="none" rtlCol="0">
                <a:spAutoFit/>
              </a:bodyPr>
              <a:lstStyle/>
              <a:p>
                <a:pPr algn="ctr"/>
                <a:r>
                  <a:rPr lang="fr-FR" sz="2000" dirty="0" smtClean="0"/>
                  <a:t>Anomalies des valves cardiaques (20%) :</a:t>
                </a:r>
              </a:p>
              <a:p>
                <a:pPr marL="285750" indent="-285750" algn="ctr">
                  <a:buFontTx/>
                  <a:buChar char="-"/>
                </a:pPr>
                <a:r>
                  <a:rPr lang="fr-FR" sz="2000" i="1" dirty="0" smtClean="0"/>
                  <a:t>Prolapsus valvulaire mitral </a:t>
                </a:r>
              </a:p>
              <a:p>
                <a:pPr marL="285750" indent="-285750" algn="ctr">
                  <a:buFontTx/>
                  <a:buChar char="-"/>
                </a:pPr>
                <a:r>
                  <a:rPr lang="fr-FR" sz="2000" i="1" dirty="0" smtClean="0"/>
                  <a:t>Insuffisance mitrale</a:t>
                </a:r>
              </a:p>
              <a:p>
                <a:pPr marL="285750" indent="-285750" algn="ctr">
                  <a:buFontTx/>
                  <a:buChar char="-"/>
                </a:pPr>
                <a:r>
                  <a:rPr lang="fr-FR" sz="2000" i="1" dirty="0" smtClean="0"/>
                  <a:t>Insuffisance Aortique </a:t>
                </a:r>
              </a:p>
              <a:p>
                <a:pPr marL="285750" indent="-285750" algn="ctr">
                  <a:buFontTx/>
                  <a:buChar char="-"/>
                </a:pPr>
                <a:endParaRPr lang="fr-FR" sz="2000" dirty="0" smtClean="0"/>
              </a:p>
              <a:p>
                <a:pPr algn="ctr"/>
                <a:r>
                  <a:rPr lang="fr-FR" sz="2000" b="1" dirty="0" smtClean="0"/>
                  <a:t>Évaluation cardiologique </a:t>
                </a:r>
              </a:p>
            </p:txBody>
          </p:sp>
          <p:sp>
            <p:nvSpPr>
              <p:cNvPr id="8" name="Rectangle 7"/>
              <p:cNvSpPr/>
              <p:nvPr/>
            </p:nvSpPr>
            <p:spPr>
              <a:xfrm>
                <a:off x="8646100" y="2222780"/>
                <a:ext cx="821059" cy="400110"/>
              </a:xfrm>
              <a:prstGeom prst="rect">
                <a:avLst/>
              </a:prstGeom>
              <a:solidFill>
                <a:srgbClr val="FA8189"/>
              </a:solidFill>
            </p:spPr>
            <p:txBody>
              <a:bodyPr wrap="none">
                <a:spAutoFit/>
              </a:bodyPr>
              <a:lstStyle/>
              <a:p>
                <a:r>
                  <a:rPr lang="fr-FR" sz="2000" b="1" dirty="0"/>
                  <a:t>Cœur</a:t>
                </a:r>
                <a:r>
                  <a:rPr lang="fr-FR" sz="2000" dirty="0"/>
                  <a:t> </a:t>
                </a:r>
              </a:p>
            </p:txBody>
          </p:sp>
        </p:grpSp>
        <p:pic>
          <p:nvPicPr>
            <p:cNvPr id="16" name="Image 15"/>
            <p:cNvPicPr>
              <a:picLocks noChangeAspect="1"/>
            </p:cNvPicPr>
            <p:nvPr/>
          </p:nvPicPr>
          <p:blipFill rotWithShape="1">
            <a:blip r:embed="rId6"/>
            <a:srcRect l="15780" t="5129" r="17553" b="4079"/>
            <a:stretch/>
          </p:blipFill>
          <p:spPr>
            <a:xfrm>
              <a:off x="537310" y="2459226"/>
              <a:ext cx="1182029" cy="1006100"/>
            </a:xfrm>
            <a:prstGeom prst="rect">
              <a:avLst/>
            </a:prstGeom>
          </p:spPr>
        </p:pic>
        <p:sp>
          <p:nvSpPr>
            <p:cNvPr id="17" name="Rectangle 16"/>
            <p:cNvSpPr/>
            <p:nvPr/>
          </p:nvSpPr>
          <p:spPr>
            <a:xfrm>
              <a:off x="2388586" y="4750557"/>
              <a:ext cx="3953968" cy="400110"/>
            </a:xfrm>
            <a:prstGeom prst="rect">
              <a:avLst/>
            </a:prstGeom>
            <a:ln>
              <a:solidFill>
                <a:schemeClr val="tx2">
                  <a:lumMod val="60000"/>
                  <a:lumOff val="40000"/>
                </a:schemeClr>
              </a:solidFill>
            </a:ln>
          </p:spPr>
          <p:txBody>
            <a:bodyPr wrap="none">
              <a:spAutoFit/>
            </a:bodyPr>
            <a:lstStyle/>
            <a:p>
              <a:r>
                <a:rPr lang="fr-FR" sz="2000" b="1" dirty="0"/>
                <a:t>Tube digestif </a:t>
              </a:r>
              <a:r>
                <a:rPr lang="fr-FR" sz="2000" b="1" dirty="0" smtClean="0"/>
                <a:t>: diverticules </a:t>
              </a:r>
              <a:r>
                <a:rPr lang="fr-FR" sz="2000" b="1" dirty="0"/>
                <a:t>coliques </a:t>
              </a:r>
            </a:p>
          </p:txBody>
        </p:sp>
      </p:grpSp>
    </p:spTree>
    <p:extLst>
      <p:ext uri="{BB962C8B-B14F-4D97-AF65-F5344CB8AC3E}">
        <p14:creationId xmlns:p14="http://schemas.microsoft.com/office/powerpoint/2010/main" val="686200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2182" y="435582"/>
            <a:ext cx="10058400" cy="957431"/>
          </a:xfrm>
        </p:spPr>
        <p:txBody>
          <a:bodyPr>
            <a:noAutofit/>
          </a:bodyPr>
          <a:lstStyle/>
          <a:p>
            <a:pPr algn="ctr"/>
            <a:r>
              <a:rPr lang="fr-FR" dirty="0" smtClean="0"/>
              <a:t/>
            </a:r>
            <a:br>
              <a:rPr lang="fr-FR" dirty="0" smtClean="0"/>
            </a:br>
            <a:r>
              <a:rPr lang="fr-FR" dirty="0" smtClean="0"/>
              <a:t>autres complications de la </a:t>
            </a:r>
            <a:r>
              <a:rPr lang="fr-FR" dirty="0" err="1" smtClean="0"/>
              <a:t>polykystose</a:t>
            </a:r>
            <a:r>
              <a:rPr lang="fr-FR" dirty="0" smtClean="0"/>
              <a:t>  </a:t>
            </a:r>
            <a:endParaRPr lang="fr-F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r 5"/>
          <p:cNvGrpSpPr/>
          <p:nvPr/>
        </p:nvGrpSpPr>
        <p:grpSpPr>
          <a:xfrm>
            <a:off x="1565910" y="2144279"/>
            <a:ext cx="9738360" cy="1696069"/>
            <a:chOff x="1748790" y="2109989"/>
            <a:chExt cx="9738360" cy="1696069"/>
          </a:xfrm>
        </p:grpSpPr>
        <p:sp>
          <p:nvSpPr>
            <p:cNvPr id="15" name="ZoneTexte 14"/>
            <p:cNvSpPr txBox="1"/>
            <p:nvPr/>
          </p:nvSpPr>
          <p:spPr>
            <a:xfrm>
              <a:off x="2726055" y="2109989"/>
              <a:ext cx="6800850" cy="430887"/>
            </a:xfrm>
            <a:prstGeom prst="rect">
              <a:avLst/>
            </a:prstGeom>
            <a:noFill/>
            <a:ln>
              <a:solidFill>
                <a:schemeClr val="accent1"/>
              </a:solidFill>
            </a:ln>
          </p:spPr>
          <p:txBody>
            <a:bodyPr wrap="square" rtlCol="0">
              <a:spAutoFit/>
            </a:bodyPr>
            <a:lstStyle/>
            <a:p>
              <a:pPr algn="ctr"/>
              <a:r>
                <a:rPr lang="fr-FR" sz="2200" b="1" dirty="0" smtClean="0"/>
                <a:t>Complications </a:t>
              </a:r>
              <a:r>
                <a:rPr lang="fr-FR" sz="2200" b="1" smtClean="0"/>
                <a:t>des kystes rénaux  </a:t>
              </a:r>
              <a:endParaRPr lang="fr-FR" sz="2200" b="1" dirty="0">
                <a:solidFill>
                  <a:srgbClr val="C00000"/>
                </a:solidFill>
              </a:endParaRPr>
            </a:p>
          </p:txBody>
        </p:sp>
        <p:sp>
          <p:nvSpPr>
            <p:cNvPr id="3" name="ZoneTexte 2"/>
            <p:cNvSpPr txBox="1"/>
            <p:nvPr/>
          </p:nvSpPr>
          <p:spPr>
            <a:xfrm>
              <a:off x="1748790" y="2686632"/>
              <a:ext cx="1628775" cy="110799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fr-FR" sz="2200" dirty="0" smtClean="0"/>
                <a:t>Hémorragie</a:t>
              </a:r>
            </a:p>
            <a:p>
              <a:pPr algn="ctr"/>
              <a:r>
                <a:rPr lang="fr-FR" sz="2200" i="1" dirty="0" smtClean="0"/>
                <a:t>- Douleur </a:t>
              </a:r>
            </a:p>
            <a:p>
              <a:pPr algn="ctr"/>
              <a:r>
                <a:rPr lang="fr-FR" sz="2200" i="1" dirty="0" smtClean="0"/>
                <a:t>- Hématurie </a:t>
              </a:r>
              <a:endParaRPr lang="fr-FR" sz="2200" i="1" dirty="0"/>
            </a:p>
          </p:txBody>
        </p:sp>
        <p:sp>
          <p:nvSpPr>
            <p:cNvPr id="27" name="ZoneTexte 26"/>
            <p:cNvSpPr txBox="1"/>
            <p:nvPr/>
          </p:nvSpPr>
          <p:spPr>
            <a:xfrm>
              <a:off x="4977765" y="2698062"/>
              <a:ext cx="2297430" cy="110799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200" dirty="0" smtClean="0"/>
                <a:t>Infection</a:t>
              </a:r>
            </a:p>
            <a:p>
              <a:pPr algn="ctr"/>
              <a:r>
                <a:rPr lang="fr-FR" sz="2200" i="1" dirty="0" smtClean="0"/>
                <a:t>-Douleur </a:t>
              </a:r>
            </a:p>
            <a:p>
              <a:pPr algn="ctr"/>
              <a:r>
                <a:rPr lang="fr-FR" sz="2200" i="1" dirty="0" smtClean="0"/>
                <a:t>- fièvre</a:t>
              </a:r>
              <a:endParaRPr lang="fr-FR" sz="2200" i="1" dirty="0"/>
            </a:p>
          </p:txBody>
        </p:sp>
        <p:sp>
          <p:nvSpPr>
            <p:cNvPr id="28" name="ZoneTexte 27"/>
            <p:cNvSpPr txBox="1"/>
            <p:nvPr/>
          </p:nvSpPr>
          <p:spPr>
            <a:xfrm>
              <a:off x="8427720" y="2698062"/>
              <a:ext cx="3059430" cy="7694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200" dirty="0" smtClean="0"/>
                <a:t>Calculs </a:t>
              </a:r>
              <a:endParaRPr lang="fr-FR" sz="2200" dirty="0"/>
            </a:p>
            <a:p>
              <a:pPr algn="ctr"/>
              <a:r>
                <a:rPr lang="fr-FR" sz="2200" i="1" dirty="0" smtClean="0"/>
                <a:t>Colique néphrétique </a:t>
              </a:r>
              <a:endParaRPr lang="fr-FR" sz="2200" i="1" dirty="0"/>
            </a:p>
          </p:txBody>
        </p:sp>
      </p:grpSp>
      <p:grpSp>
        <p:nvGrpSpPr>
          <p:cNvPr id="30" name="Grouper 29"/>
          <p:cNvGrpSpPr/>
          <p:nvPr/>
        </p:nvGrpSpPr>
        <p:grpSpPr>
          <a:xfrm>
            <a:off x="1545872" y="4570140"/>
            <a:ext cx="9738360" cy="1357514"/>
            <a:chOff x="1748790" y="2109989"/>
            <a:chExt cx="9738360" cy="1357514"/>
          </a:xfrm>
        </p:grpSpPr>
        <p:sp>
          <p:nvSpPr>
            <p:cNvPr id="31" name="ZoneTexte 30"/>
            <p:cNvSpPr txBox="1"/>
            <p:nvPr/>
          </p:nvSpPr>
          <p:spPr>
            <a:xfrm>
              <a:off x="2726055" y="2109989"/>
              <a:ext cx="6800850" cy="430887"/>
            </a:xfrm>
            <a:prstGeom prst="rect">
              <a:avLst/>
            </a:prstGeom>
            <a:noFill/>
            <a:ln>
              <a:solidFill>
                <a:schemeClr val="accent1"/>
              </a:solidFill>
            </a:ln>
          </p:spPr>
          <p:txBody>
            <a:bodyPr wrap="square" rtlCol="0">
              <a:spAutoFit/>
            </a:bodyPr>
            <a:lstStyle/>
            <a:p>
              <a:pPr algn="ctr"/>
              <a:r>
                <a:rPr lang="fr-FR" sz="2200" b="1" dirty="0" smtClean="0"/>
                <a:t>Complications extrarénales</a:t>
              </a:r>
              <a:endParaRPr lang="fr-FR" sz="2200" b="1" dirty="0">
                <a:solidFill>
                  <a:srgbClr val="C00000"/>
                </a:solidFill>
              </a:endParaRPr>
            </a:p>
          </p:txBody>
        </p:sp>
        <p:sp>
          <p:nvSpPr>
            <p:cNvPr id="32" name="ZoneTexte 31"/>
            <p:cNvSpPr txBox="1"/>
            <p:nvPr/>
          </p:nvSpPr>
          <p:spPr>
            <a:xfrm>
              <a:off x="1748790" y="2686632"/>
              <a:ext cx="1628775" cy="4308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fr-FR" sz="2200" dirty="0" smtClean="0"/>
                <a:t>HTA</a:t>
              </a:r>
              <a:endParaRPr lang="fr-FR" sz="2200" dirty="0"/>
            </a:p>
          </p:txBody>
        </p:sp>
        <p:sp>
          <p:nvSpPr>
            <p:cNvPr id="34" name="ZoneTexte 33"/>
            <p:cNvSpPr txBox="1"/>
            <p:nvPr/>
          </p:nvSpPr>
          <p:spPr>
            <a:xfrm>
              <a:off x="4600574" y="2698062"/>
              <a:ext cx="3423286" cy="7694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200" dirty="0" smtClean="0"/>
                <a:t>Rupture d’anévrysme cérébral </a:t>
              </a:r>
              <a:endParaRPr lang="fr-FR" sz="2200" dirty="0"/>
            </a:p>
          </p:txBody>
        </p:sp>
        <p:sp>
          <p:nvSpPr>
            <p:cNvPr id="35" name="ZoneTexte 34"/>
            <p:cNvSpPr txBox="1"/>
            <p:nvPr/>
          </p:nvSpPr>
          <p:spPr>
            <a:xfrm>
              <a:off x="8427720" y="2698062"/>
              <a:ext cx="3059430" cy="43088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200" dirty="0" smtClean="0"/>
                <a:t>Cardiaques </a:t>
              </a:r>
              <a:endParaRPr lang="fr-FR" sz="2200" dirty="0"/>
            </a:p>
          </p:txBody>
        </p:sp>
      </p:grpSp>
    </p:spTree>
    <p:extLst>
      <p:ext uri="{BB962C8B-B14F-4D97-AF65-F5344CB8AC3E}">
        <p14:creationId xmlns:p14="http://schemas.microsoft.com/office/powerpoint/2010/main" val="867121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7855" y="778320"/>
            <a:ext cx="10058400" cy="789506"/>
          </a:xfrm>
        </p:spPr>
        <p:txBody>
          <a:bodyPr>
            <a:noAutofit/>
          </a:bodyPr>
          <a:lstStyle/>
          <a:p>
            <a:pPr algn="ctr"/>
            <a:r>
              <a:rPr lang="fr-FR" dirty="0" smtClean="0"/>
              <a:t>Comment faire le diagnostic de </a:t>
            </a:r>
            <a:r>
              <a:rPr lang="fr-FR" dirty="0" err="1" smtClean="0"/>
              <a:t>polykystose</a:t>
            </a:r>
            <a:r>
              <a:rPr lang="fr-FR" dirty="0" smtClean="0"/>
              <a:t> rénale? </a:t>
            </a:r>
            <a:endParaRPr lang="fr-F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r 10"/>
          <p:cNvGrpSpPr/>
          <p:nvPr/>
        </p:nvGrpSpPr>
        <p:grpSpPr>
          <a:xfrm>
            <a:off x="180371" y="1845449"/>
            <a:ext cx="5349240" cy="2625890"/>
            <a:chOff x="6103642" y="2817749"/>
            <a:chExt cx="5835234" cy="3099651"/>
          </a:xfrm>
        </p:grpSpPr>
        <p:sp>
          <p:nvSpPr>
            <p:cNvPr id="5" name="ZoneTexte 4"/>
            <p:cNvSpPr txBox="1"/>
            <p:nvPr/>
          </p:nvSpPr>
          <p:spPr>
            <a:xfrm>
              <a:off x="6103642" y="2817749"/>
              <a:ext cx="5835233" cy="83560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000" dirty="0" smtClean="0"/>
                <a:t>Gros reins </a:t>
              </a:r>
              <a:r>
                <a:rPr lang="fr-FR" sz="2000" dirty="0" err="1" smtClean="0"/>
                <a:t>polykystiques</a:t>
              </a:r>
              <a:r>
                <a:rPr lang="fr-FR" sz="2000" dirty="0" smtClean="0"/>
                <a:t> +/- kystes hépatiques </a:t>
              </a:r>
            </a:p>
            <a:p>
              <a:pPr algn="ctr"/>
              <a:r>
                <a:rPr lang="fr-FR" sz="2000" i="1" dirty="0" smtClean="0"/>
                <a:t>Echographie </a:t>
              </a:r>
              <a:r>
                <a:rPr lang="mr-IN" sz="2000" i="1" dirty="0" smtClean="0"/>
                <a:t>–</a:t>
              </a:r>
              <a:r>
                <a:rPr lang="fr-FR" sz="2000" i="1" dirty="0" smtClean="0"/>
                <a:t> scanner </a:t>
              </a:r>
            </a:p>
          </p:txBody>
        </p:sp>
        <p:pic>
          <p:nvPicPr>
            <p:cNvPr id="7" name="Image 6"/>
            <p:cNvPicPr>
              <a:picLocks noChangeAspect="1"/>
            </p:cNvPicPr>
            <p:nvPr/>
          </p:nvPicPr>
          <p:blipFill rotWithShape="1">
            <a:blip r:embed="rId3"/>
            <a:srcRect t="1057" r="49700"/>
            <a:stretch/>
          </p:blipFill>
          <p:spPr>
            <a:xfrm>
              <a:off x="9144000" y="3729313"/>
              <a:ext cx="2794876" cy="2188087"/>
            </a:xfrm>
            <a:prstGeom prst="rect">
              <a:avLst/>
            </a:prstGeom>
          </p:spPr>
        </p:pic>
        <p:pic>
          <p:nvPicPr>
            <p:cNvPr id="8" name="Image 7"/>
            <p:cNvPicPr>
              <a:picLocks noChangeAspect="1"/>
            </p:cNvPicPr>
            <p:nvPr/>
          </p:nvPicPr>
          <p:blipFill>
            <a:blip r:embed="rId4"/>
            <a:stretch>
              <a:fillRect/>
            </a:stretch>
          </p:blipFill>
          <p:spPr>
            <a:xfrm>
              <a:off x="6103642" y="3729313"/>
              <a:ext cx="2680970" cy="2187672"/>
            </a:xfrm>
            <a:prstGeom prst="rect">
              <a:avLst/>
            </a:prstGeom>
          </p:spPr>
        </p:pic>
      </p:grpSp>
      <p:pic>
        <p:nvPicPr>
          <p:cNvPr id="12" name="Image 11"/>
          <p:cNvPicPr>
            <a:picLocks noChangeAspect="1"/>
          </p:cNvPicPr>
          <p:nvPr/>
        </p:nvPicPr>
        <p:blipFill>
          <a:blip r:embed="rId5"/>
          <a:stretch>
            <a:fillRect/>
          </a:stretch>
        </p:blipFill>
        <p:spPr>
          <a:xfrm>
            <a:off x="182045" y="4493290"/>
            <a:ext cx="2441689" cy="1828910"/>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1165644014"/>
              </p:ext>
            </p:extLst>
          </p:nvPr>
        </p:nvGraphicFramePr>
        <p:xfrm>
          <a:off x="5661213" y="3023121"/>
          <a:ext cx="6360458" cy="2940338"/>
        </p:xfrm>
        <a:graphic>
          <a:graphicData uri="http://schemas.openxmlformats.org/drawingml/2006/table">
            <a:tbl>
              <a:tblPr firstRow="1" bandRow="1">
                <a:tableStyleId>{9DCAF9ED-07DC-4A11-8D7F-57B35C25682E}</a:tableStyleId>
              </a:tblPr>
              <a:tblGrid>
                <a:gridCol w="1775011"/>
                <a:gridCol w="4585447"/>
              </a:tblGrid>
              <a:tr h="757133">
                <a:tc>
                  <a:txBody>
                    <a:bodyPr/>
                    <a:lstStyle/>
                    <a:p>
                      <a:pPr algn="ctr"/>
                      <a:r>
                        <a:rPr lang="fr-FR" sz="2000" dirty="0" smtClean="0"/>
                        <a:t>Age </a:t>
                      </a:r>
                      <a:endParaRPr lang="fr-FR" sz="2000" dirty="0"/>
                    </a:p>
                  </a:txBody>
                  <a:tcPr anchor="ctr"/>
                </a:tc>
                <a:tc>
                  <a:txBody>
                    <a:bodyPr/>
                    <a:lstStyle/>
                    <a:p>
                      <a:pPr algn="ctr"/>
                      <a:r>
                        <a:rPr lang="fr-FR" sz="2000" dirty="0" smtClean="0"/>
                        <a:t>Nombre de kystes rénaux à l’échographie pour porter</a:t>
                      </a:r>
                      <a:r>
                        <a:rPr lang="fr-FR" sz="2000" baseline="0" dirty="0" smtClean="0"/>
                        <a:t> le diagnostic </a:t>
                      </a:r>
                      <a:endParaRPr lang="fr-FR" sz="2000" dirty="0"/>
                    </a:p>
                  </a:txBody>
                  <a:tcPr anchor="ctr"/>
                </a:tc>
              </a:tr>
              <a:tr h="797761">
                <a:tc>
                  <a:txBody>
                    <a:bodyPr/>
                    <a:lstStyle/>
                    <a:p>
                      <a:pPr algn="ctr"/>
                      <a:r>
                        <a:rPr lang="fr-FR" sz="2200" dirty="0" smtClean="0"/>
                        <a:t>15-39 ans</a:t>
                      </a:r>
                      <a:endParaRPr lang="fr-FR" sz="2200" dirty="0"/>
                    </a:p>
                  </a:txBody>
                  <a:tcPr anchor="ctr"/>
                </a:tc>
                <a:tc>
                  <a:txBody>
                    <a:bodyPr/>
                    <a:lstStyle/>
                    <a:p>
                      <a:pPr algn="ctr"/>
                      <a:r>
                        <a:rPr lang="fr-FR" sz="2200" dirty="0" smtClean="0"/>
                        <a:t>Au moins</a:t>
                      </a:r>
                      <a:r>
                        <a:rPr lang="fr-FR" sz="2200" baseline="0" dirty="0" smtClean="0"/>
                        <a:t> </a:t>
                      </a:r>
                      <a:r>
                        <a:rPr lang="fr-FR" sz="2200" dirty="0" smtClean="0"/>
                        <a:t>3 kystes</a:t>
                      </a:r>
                      <a:r>
                        <a:rPr lang="fr-FR" sz="2200" baseline="0" dirty="0" smtClean="0"/>
                        <a:t> uni ou bilatéraux</a:t>
                      </a:r>
                      <a:endParaRPr lang="fr-FR" sz="2200" dirty="0"/>
                    </a:p>
                  </a:txBody>
                  <a:tcPr anchor="ctr"/>
                </a:tc>
              </a:tr>
              <a:tr h="797761">
                <a:tc>
                  <a:txBody>
                    <a:bodyPr/>
                    <a:lstStyle/>
                    <a:p>
                      <a:pPr algn="ctr"/>
                      <a:r>
                        <a:rPr lang="fr-FR" sz="2200" dirty="0" smtClean="0"/>
                        <a:t>≥ 40- </a:t>
                      </a:r>
                      <a:r>
                        <a:rPr lang="fr-FR" sz="2200" dirty="0" smtClean="0"/>
                        <a:t>59</a:t>
                      </a:r>
                      <a:r>
                        <a:rPr lang="fr-FR" sz="2200" baseline="0" dirty="0" smtClean="0"/>
                        <a:t> ans </a:t>
                      </a:r>
                      <a:endParaRPr lang="fr-FR" sz="2200" dirty="0"/>
                    </a:p>
                  </a:txBody>
                  <a:tcPr anchor="ctr"/>
                </a:tc>
                <a:tc>
                  <a:txBody>
                    <a:bodyPr/>
                    <a:lstStyle/>
                    <a:p>
                      <a:pPr algn="ctr"/>
                      <a:r>
                        <a:rPr lang="fr-FR" sz="2200" dirty="0" smtClean="0"/>
                        <a:t>Au moins</a:t>
                      </a:r>
                      <a:r>
                        <a:rPr lang="fr-FR" sz="2200" baseline="0" dirty="0" smtClean="0"/>
                        <a:t> </a:t>
                      </a:r>
                      <a:r>
                        <a:rPr lang="fr-FR" sz="2200" dirty="0" smtClean="0"/>
                        <a:t>2</a:t>
                      </a:r>
                      <a:r>
                        <a:rPr lang="fr-FR" sz="2200" baseline="0" dirty="0" smtClean="0"/>
                        <a:t> </a:t>
                      </a:r>
                      <a:r>
                        <a:rPr lang="fr-FR" sz="2200" baseline="0" dirty="0" smtClean="0"/>
                        <a:t>kystes dans chaque rein</a:t>
                      </a:r>
                      <a:endParaRPr lang="fr-FR" sz="2200" dirty="0"/>
                    </a:p>
                  </a:txBody>
                  <a:tcPr anchor="ctr"/>
                </a:tc>
              </a:tr>
              <a:tr h="587683">
                <a:tc>
                  <a:txBody>
                    <a:bodyPr/>
                    <a:lstStyle/>
                    <a:p>
                      <a:pPr algn="ctr"/>
                      <a:r>
                        <a:rPr lang="fr-FR" sz="2200" dirty="0" smtClean="0"/>
                        <a:t>&gt;</a:t>
                      </a:r>
                      <a:r>
                        <a:rPr lang="fr-FR" sz="2200" baseline="0" dirty="0" smtClean="0"/>
                        <a:t> </a:t>
                      </a:r>
                      <a:r>
                        <a:rPr lang="fr-FR" sz="2200" dirty="0" smtClean="0"/>
                        <a:t> 60 </a:t>
                      </a:r>
                      <a:r>
                        <a:rPr lang="fr-FR" sz="2200" dirty="0" smtClean="0"/>
                        <a:t>ans </a:t>
                      </a:r>
                      <a:endParaRPr lang="fr-FR" sz="2200" dirty="0"/>
                    </a:p>
                  </a:txBody>
                  <a:tcPr anchor="ctr"/>
                </a:tc>
                <a:tc>
                  <a:txBody>
                    <a:bodyPr/>
                    <a:lstStyle/>
                    <a:p>
                      <a:pPr algn="ctr"/>
                      <a:r>
                        <a:rPr lang="fr-FR" sz="2200" dirty="0" smtClean="0"/>
                        <a:t>Plus</a:t>
                      </a:r>
                      <a:r>
                        <a:rPr lang="fr-FR" sz="2200" baseline="0" dirty="0" smtClean="0"/>
                        <a:t> de </a:t>
                      </a:r>
                      <a:r>
                        <a:rPr lang="fr-FR" sz="2200" dirty="0" smtClean="0"/>
                        <a:t>4 </a:t>
                      </a:r>
                      <a:r>
                        <a:rPr lang="fr-FR" sz="2200" dirty="0" smtClean="0"/>
                        <a:t>kystes</a:t>
                      </a:r>
                      <a:r>
                        <a:rPr lang="fr-FR" sz="2200" baseline="0" dirty="0" smtClean="0"/>
                        <a:t> dans chaque rein</a:t>
                      </a:r>
                      <a:endParaRPr lang="fr-FR" sz="2200" dirty="0"/>
                    </a:p>
                  </a:txBody>
                  <a:tcPr anchor="ctr"/>
                </a:tc>
              </a:tr>
            </a:tbl>
          </a:graphicData>
        </a:graphic>
      </p:graphicFrame>
    </p:spTree>
    <p:extLst>
      <p:ext uri="{BB962C8B-B14F-4D97-AF65-F5344CB8AC3E}">
        <p14:creationId xmlns:p14="http://schemas.microsoft.com/office/powerpoint/2010/main" val="2022634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5951" y="776473"/>
            <a:ext cx="10058400" cy="789506"/>
          </a:xfrm>
        </p:spPr>
        <p:txBody>
          <a:bodyPr>
            <a:noAutofit/>
          </a:bodyPr>
          <a:lstStyle/>
          <a:p>
            <a:pPr algn="ctr"/>
            <a:r>
              <a:rPr lang="fr-FR" dirty="0" smtClean="0"/>
              <a:t>Comment faire le diagnostic de </a:t>
            </a:r>
            <a:r>
              <a:rPr lang="fr-FR" dirty="0" err="1" smtClean="0"/>
              <a:t>polykystose</a:t>
            </a:r>
            <a:r>
              <a:rPr lang="fr-FR" dirty="0" smtClean="0"/>
              <a:t> rénale ? </a:t>
            </a:r>
            <a:endParaRPr lang="fr-F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r 10"/>
          <p:cNvGrpSpPr/>
          <p:nvPr/>
        </p:nvGrpSpPr>
        <p:grpSpPr>
          <a:xfrm>
            <a:off x="180371" y="1856600"/>
            <a:ext cx="5349240" cy="2625890"/>
            <a:chOff x="6103642" y="2817749"/>
            <a:chExt cx="5835234" cy="3099651"/>
          </a:xfrm>
        </p:grpSpPr>
        <p:sp>
          <p:nvSpPr>
            <p:cNvPr id="5" name="ZoneTexte 4"/>
            <p:cNvSpPr txBox="1"/>
            <p:nvPr/>
          </p:nvSpPr>
          <p:spPr>
            <a:xfrm>
              <a:off x="6103642" y="2817749"/>
              <a:ext cx="5835233" cy="83560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000" dirty="0" smtClean="0"/>
                <a:t>Gros reins </a:t>
              </a:r>
              <a:r>
                <a:rPr lang="fr-FR" sz="2000" dirty="0" err="1" smtClean="0"/>
                <a:t>polykystiques</a:t>
              </a:r>
              <a:r>
                <a:rPr lang="fr-FR" sz="2000" dirty="0" smtClean="0"/>
                <a:t> +/- kystes hépatiques </a:t>
              </a:r>
            </a:p>
            <a:p>
              <a:pPr algn="ctr"/>
              <a:r>
                <a:rPr lang="fr-FR" sz="2000" i="1" dirty="0" smtClean="0"/>
                <a:t>Echographie / Scanner </a:t>
              </a:r>
            </a:p>
          </p:txBody>
        </p:sp>
        <p:pic>
          <p:nvPicPr>
            <p:cNvPr id="7" name="Image 6"/>
            <p:cNvPicPr>
              <a:picLocks noChangeAspect="1"/>
            </p:cNvPicPr>
            <p:nvPr/>
          </p:nvPicPr>
          <p:blipFill rotWithShape="1">
            <a:blip r:embed="rId3"/>
            <a:srcRect t="1057" r="49700"/>
            <a:stretch/>
          </p:blipFill>
          <p:spPr>
            <a:xfrm>
              <a:off x="9144000" y="3729313"/>
              <a:ext cx="2794876" cy="2188087"/>
            </a:xfrm>
            <a:prstGeom prst="rect">
              <a:avLst/>
            </a:prstGeom>
          </p:spPr>
        </p:pic>
        <p:pic>
          <p:nvPicPr>
            <p:cNvPr id="8" name="Image 7"/>
            <p:cNvPicPr>
              <a:picLocks noChangeAspect="1"/>
            </p:cNvPicPr>
            <p:nvPr/>
          </p:nvPicPr>
          <p:blipFill>
            <a:blip r:embed="rId4"/>
            <a:stretch>
              <a:fillRect/>
            </a:stretch>
          </p:blipFill>
          <p:spPr>
            <a:xfrm>
              <a:off x="6103642" y="3729313"/>
              <a:ext cx="2680970" cy="2187672"/>
            </a:xfrm>
            <a:prstGeom prst="rect">
              <a:avLst/>
            </a:prstGeom>
          </p:spPr>
        </p:pic>
      </p:grpSp>
      <p:grpSp>
        <p:nvGrpSpPr>
          <p:cNvPr id="10" name="Grouper 9"/>
          <p:cNvGrpSpPr/>
          <p:nvPr/>
        </p:nvGrpSpPr>
        <p:grpSpPr>
          <a:xfrm>
            <a:off x="7046342" y="1867751"/>
            <a:ext cx="4405959" cy="4365781"/>
            <a:chOff x="651510" y="2192053"/>
            <a:chExt cx="4834890" cy="5379236"/>
          </a:xfrm>
        </p:grpSpPr>
        <p:sp>
          <p:nvSpPr>
            <p:cNvPr id="6" name="ZoneTexte 5"/>
            <p:cNvSpPr txBox="1"/>
            <p:nvPr/>
          </p:nvSpPr>
          <p:spPr>
            <a:xfrm>
              <a:off x="651510" y="2192053"/>
              <a:ext cx="4834890" cy="4929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000" smtClean="0"/>
                <a:t>Histoire familiale </a:t>
              </a:r>
              <a:endParaRPr lang="fr-FR" sz="2000" dirty="0" smtClean="0"/>
            </a:p>
          </p:txBody>
        </p:sp>
        <p:pic>
          <p:nvPicPr>
            <p:cNvPr id="9" name="Image 8"/>
            <p:cNvPicPr>
              <a:picLocks noChangeAspect="1"/>
            </p:cNvPicPr>
            <p:nvPr/>
          </p:nvPicPr>
          <p:blipFill>
            <a:blip r:embed="rId5"/>
            <a:stretch>
              <a:fillRect/>
            </a:stretch>
          </p:blipFill>
          <p:spPr>
            <a:xfrm>
              <a:off x="1283841" y="2766311"/>
              <a:ext cx="3986941" cy="4804978"/>
            </a:xfrm>
            <a:prstGeom prst="rect">
              <a:avLst/>
            </a:prstGeom>
          </p:spPr>
        </p:pic>
      </p:grpSp>
      <p:sp>
        <p:nvSpPr>
          <p:cNvPr id="12" name="ZoneTexte 11"/>
          <p:cNvSpPr txBox="1"/>
          <p:nvPr/>
        </p:nvSpPr>
        <p:spPr>
          <a:xfrm>
            <a:off x="2777311" y="5128072"/>
            <a:ext cx="4113213" cy="461665"/>
          </a:xfrm>
          <a:prstGeom prst="rect">
            <a:avLst/>
          </a:prstGeom>
          <a:gradFill>
            <a:gsLst>
              <a:gs pos="0">
                <a:srgbClr val="BD5A5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400" b="1" dirty="0" smtClean="0">
                <a:solidFill>
                  <a:srgbClr val="C00000"/>
                </a:solidFill>
              </a:rPr>
              <a:t>Identification de la mutation</a:t>
            </a:r>
            <a:endParaRPr lang="fr-FR" sz="2400" b="1" dirty="0">
              <a:solidFill>
                <a:srgbClr val="C00000"/>
              </a:solidFill>
            </a:endParaRPr>
          </a:p>
        </p:txBody>
      </p:sp>
      <p:sp>
        <p:nvSpPr>
          <p:cNvPr id="3" name="Ellipse 2"/>
          <p:cNvSpPr/>
          <p:nvPr/>
        </p:nvSpPr>
        <p:spPr>
          <a:xfrm>
            <a:off x="7460166" y="3496235"/>
            <a:ext cx="1186293" cy="8313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p:cNvCxnSpPr/>
          <p:nvPr/>
        </p:nvCxnSpPr>
        <p:spPr>
          <a:xfrm flipH="1">
            <a:off x="6890525" y="4393580"/>
            <a:ext cx="732050" cy="73449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6"/>
          <a:stretch>
            <a:fillRect/>
          </a:stretch>
        </p:blipFill>
        <p:spPr>
          <a:xfrm>
            <a:off x="182045" y="4493290"/>
            <a:ext cx="2441689" cy="1828910"/>
          </a:xfrm>
          <a:prstGeom prst="rect">
            <a:avLst/>
          </a:prstGeom>
        </p:spPr>
      </p:pic>
    </p:spTree>
    <p:extLst>
      <p:ext uri="{BB962C8B-B14F-4D97-AF65-F5344CB8AC3E}">
        <p14:creationId xmlns:p14="http://schemas.microsoft.com/office/powerpoint/2010/main" val="1462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54728" y="611989"/>
            <a:ext cx="10058400" cy="765213"/>
          </a:xfrm>
        </p:spPr>
        <p:txBody>
          <a:bodyPr>
            <a:noAutofit/>
          </a:bodyPr>
          <a:lstStyle/>
          <a:p>
            <a:pPr algn="ctr"/>
            <a:r>
              <a:rPr lang="fr-FR" dirty="0" smtClean="0"/>
              <a:t>Rappels génétiques </a:t>
            </a:r>
            <a:endParaRPr lang="fr-FR" dirty="0"/>
          </a:p>
        </p:txBody>
      </p:sp>
      <p:grpSp>
        <p:nvGrpSpPr>
          <p:cNvPr id="13" name="Grouper 12"/>
          <p:cNvGrpSpPr/>
          <p:nvPr/>
        </p:nvGrpSpPr>
        <p:grpSpPr>
          <a:xfrm>
            <a:off x="4938425" y="2104810"/>
            <a:ext cx="9392810" cy="4104956"/>
            <a:chOff x="5018283" y="1866445"/>
            <a:chExt cx="9392810" cy="4104956"/>
          </a:xfrm>
        </p:grpSpPr>
        <p:pic>
          <p:nvPicPr>
            <p:cNvPr id="66" name="Picture 19"/>
            <p:cNvPicPr>
              <a:picLocks noChangeAspect="1" noChangeArrowheads="1"/>
            </p:cNvPicPr>
            <p:nvPr/>
          </p:nvPicPr>
          <p:blipFill>
            <a:blip r:embed="rId3">
              <a:lum bright="20000"/>
              <a:alphaModFix amt="11000"/>
              <a:extLst>
                <a:ext uri="{28A0092B-C50C-407E-A947-70E740481C1C}">
                  <a14:useLocalDpi xmlns:a14="http://schemas.microsoft.com/office/drawing/2010/main" val="0"/>
                </a:ext>
              </a:extLst>
            </a:blip>
            <a:srcRect/>
            <a:stretch>
              <a:fillRect/>
            </a:stretch>
          </p:blipFill>
          <p:spPr bwMode="auto">
            <a:xfrm>
              <a:off x="5018283" y="1866445"/>
              <a:ext cx="6324813" cy="4104956"/>
            </a:xfrm>
            <a:prstGeom prst="rect">
              <a:avLst/>
            </a:prstGeom>
            <a:solidFill>
              <a:schemeClr val="bg1">
                <a:alpha val="1098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0" name="Grouper 9"/>
            <p:cNvGrpSpPr/>
            <p:nvPr/>
          </p:nvGrpSpPr>
          <p:grpSpPr>
            <a:xfrm>
              <a:off x="7629293" y="4185047"/>
              <a:ext cx="6781800" cy="1786354"/>
              <a:chOff x="7696200" y="4185047"/>
              <a:chExt cx="6781800" cy="1786354"/>
            </a:xfrm>
          </p:grpSpPr>
          <p:sp>
            <p:nvSpPr>
              <p:cNvPr id="84" name="Text Box 23"/>
              <p:cNvSpPr txBox="1">
                <a:spLocks noChangeArrowheads="1"/>
              </p:cNvSpPr>
              <p:nvPr/>
            </p:nvSpPr>
            <p:spPr bwMode="auto">
              <a:xfrm>
                <a:off x="7696200" y="5632847"/>
                <a:ext cx="4572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fr-FR" sz="1600">
                    <a:solidFill>
                      <a:schemeClr val="bg2">
                        <a:lumMod val="75000"/>
                      </a:schemeClr>
                    </a:solidFill>
                    <a:latin typeface="+mn-lt"/>
                  </a:rPr>
                  <a:t>1977 : Séquençage</a:t>
                </a:r>
              </a:p>
            </p:txBody>
          </p:sp>
          <p:sp>
            <p:nvSpPr>
              <p:cNvPr id="85" name="Text Box 25"/>
              <p:cNvSpPr txBox="1">
                <a:spLocks noChangeArrowheads="1"/>
              </p:cNvSpPr>
              <p:nvPr/>
            </p:nvSpPr>
            <p:spPr bwMode="auto">
              <a:xfrm>
                <a:off x="8534400" y="5175647"/>
                <a:ext cx="4572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fr-FR" sz="1600">
                    <a:solidFill>
                      <a:schemeClr val="bg2">
                        <a:lumMod val="75000"/>
                      </a:schemeClr>
                    </a:solidFill>
                    <a:latin typeface="+mn-lt"/>
                  </a:rPr>
                  <a:t>1985 : PCR</a:t>
                </a:r>
              </a:p>
            </p:txBody>
          </p:sp>
          <p:sp>
            <p:nvSpPr>
              <p:cNvPr id="86" name="Text Box 28"/>
              <p:cNvSpPr txBox="1">
                <a:spLocks noChangeArrowheads="1"/>
              </p:cNvSpPr>
              <p:nvPr/>
            </p:nvSpPr>
            <p:spPr bwMode="auto">
              <a:xfrm>
                <a:off x="9906000" y="4185047"/>
                <a:ext cx="4572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fr-FR" sz="1600" dirty="0">
                    <a:solidFill>
                      <a:schemeClr val="bg2">
                        <a:lumMod val="75000"/>
                      </a:schemeClr>
                    </a:solidFill>
                    <a:latin typeface="+mn-lt"/>
                  </a:rPr>
                  <a:t>1990 : BLAST</a:t>
                </a:r>
              </a:p>
            </p:txBody>
          </p:sp>
          <p:sp>
            <p:nvSpPr>
              <p:cNvPr id="87" name="Text Box 32"/>
              <p:cNvSpPr txBox="1">
                <a:spLocks noChangeArrowheads="1"/>
              </p:cNvSpPr>
              <p:nvPr/>
            </p:nvSpPr>
            <p:spPr bwMode="auto">
              <a:xfrm>
                <a:off x="9144000" y="4642247"/>
                <a:ext cx="4572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fr-FR" sz="1600" dirty="0">
                    <a:solidFill>
                      <a:schemeClr val="bg2">
                        <a:lumMod val="75000"/>
                      </a:schemeClr>
                    </a:solidFill>
                    <a:latin typeface="+mn-lt"/>
                  </a:rPr>
                  <a:t>1989 : Microsatellites</a:t>
                </a:r>
              </a:p>
            </p:txBody>
          </p:sp>
        </p:grpSp>
      </p:grpSp>
      <p:grpSp>
        <p:nvGrpSpPr>
          <p:cNvPr id="94" name="Grouper 93"/>
          <p:cNvGrpSpPr/>
          <p:nvPr/>
        </p:nvGrpSpPr>
        <p:grpSpPr>
          <a:xfrm>
            <a:off x="474580" y="2104810"/>
            <a:ext cx="11011176" cy="3092852"/>
            <a:chOff x="474580" y="2104810"/>
            <a:chExt cx="11011176" cy="3092852"/>
          </a:xfrm>
        </p:grpSpPr>
        <p:grpSp>
          <p:nvGrpSpPr>
            <p:cNvPr id="15" name="Grouper 14"/>
            <p:cNvGrpSpPr/>
            <p:nvPr/>
          </p:nvGrpSpPr>
          <p:grpSpPr>
            <a:xfrm>
              <a:off x="474580" y="2104810"/>
              <a:ext cx="6356195" cy="3092852"/>
              <a:chOff x="702527" y="2122922"/>
              <a:chExt cx="6356195" cy="3092852"/>
            </a:xfrm>
          </p:grpSpPr>
          <p:grpSp>
            <p:nvGrpSpPr>
              <p:cNvPr id="6" name="Grouper 5"/>
              <p:cNvGrpSpPr/>
              <p:nvPr/>
            </p:nvGrpSpPr>
            <p:grpSpPr>
              <a:xfrm>
                <a:off x="702527" y="2122922"/>
                <a:ext cx="6356195" cy="3092852"/>
                <a:chOff x="457200" y="1143000"/>
                <a:chExt cx="6553200" cy="3581400"/>
              </a:xfrm>
            </p:grpSpPr>
            <p:sp>
              <p:nvSpPr>
                <p:cNvPr id="69" name="Text Box 2"/>
                <p:cNvSpPr txBox="1">
                  <a:spLocks noChangeArrowheads="1"/>
                </p:cNvSpPr>
                <p:nvPr/>
              </p:nvSpPr>
              <p:spPr bwMode="auto">
                <a:xfrm>
                  <a:off x="1219200" y="1447801"/>
                  <a:ext cx="5791200" cy="42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800" dirty="0">
                      <a:latin typeface="+mn-lt"/>
                    </a:rPr>
                    <a:t>23 </a:t>
                  </a:r>
                  <a:r>
                    <a:rPr lang="en-US" sz="1800" dirty="0" err="1">
                      <a:latin typeface="+mn-lt"/>
                    </a:rPr>
                    <a:t>paires</a:t>
                  </a:r>
                  <a:r>
                    <a:rPr lang="en-US" sz="1800" dirty="0">
                      <a:latin typeface="+mn-lt"/>
                    </a:rPr>
                    <a:t> de chromosomes   </a:t>
                  </a:r>
                  <a:r>
                    <a:rPr lang="en-US" sz="1800" dirty="0">
                      <a:solidFill>
                        <a:srgbClr val="C00000"/>
                      </a:solidFill>
                      <a:latin typeface="+mn-lt"/>
                    </a:rPr>
                    <a:t>3.2 milliards </a:t>
                  </a:r>
                  <a:r>
                    <a:rPr lang="en-US" sz="1800" dirty="0" err="1">
                      <a:solidFill>
                        <a:srgbClr val="C00000"/>
                      </a:solidFill>
                      <a:latin typeface="+mn-lt"/>
                    </a:rPr>
                    <a:t>pb</a:t>
                  </a:r>
                  <a:endParaRPr lang="en-US" sz="1800" dirty="0">
                    <a:solidFill>
                      <a:srgbClr val="C00000"/>
                    </a:solidFill>
                    <a:latin typeface="+mn-lt"/>
                  </a:endParaRPr>
                </a:p>
              </p:txBody>
            </p:sp>
            <p:grpSp>
              <p:nvGrpSpPr>
                <p:cNvPr id="70" name="Group 10"/>
                <p:cNvGrpSpPr>
                  <a:grpSpLocks noChangeAspect="1"/>
                </p:cNvGrpSpPr>
                <p:nvPr/>
              </p:nvGrpSpPr>
              <p:grpSpPr bwMode="auto">
                <a:xfrm>
                  <a:off x="609600" y="1143000"/>
                  <a:ext cx="537634" cy="914400"/>
                  <a:chOff x="258" y="624"/>
                  <a:chExt cx="702" cy="1386"/>
                </a:xfrm>
              </p:grpSpPr>
              <p:pic>
                <p:nvPicPr>
                  <p:cNvPr id="71" name="Picture 4"/>
                  <p:cNvPicPr>
                    <a:picLocks noChangeAspect="1" noChangeArrowheads="1"/>
                  </p:cNvPicPr>
                  <p:nvPr/>
                </p:nvPicPr>
                <p:blipFill>
                  <a:blip r:embed="rId4">
                    <a:extLst>
                      <a:ext uri="{28A0092B-C50C-407E-A947-70E740481C1C}">
                        <a14:useLocalDpi xmlns:a14="http://schemas.microsoft.com/office/drawing/2010/main" val="0"/>
                      </a:ext>
                    </a:extLst>
                  </a:blip>
                  <a:srcRect l="20589" t="9412" r="44118"/>
                  <a:stretch>
                    <a:fillRect/>
                  </a:stretch>
                </p:blipFill>
                <p:spPr bwMode="auto">
                  <a:xfrm>
                    <a:off x="288" y="624"/>
                    <a:ext cx="576" cy="1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5"/>
                  <p:cNvSpPr>
                    <a:spLocks noChangeAspect="1" noChangeArrowheads="1"/>
                  </p:cNvSpPr>
                  <p:nvPr/>
                </p:nvSpPr>
                <p:spPr bwMode="auto">
                  <a:xfrm>
                    <a:off x="768" y="864"/>
                    <a:ext cx="144"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73" name="Rectangle 6"/>
                  <p:cNvSpPr>
                    <a:spLocks noChangeAspect="1" noChangeArrowheads="1"/>
                  </p:cNvSpPr>
                  <p:nvPr/>
                </p:nvSpPr>
                <p:spPr bwMode="auto">
                  <a:xfrm>
                    <a:off x="258" y="876"/>
                    <a:ext cx="144"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74" name="Rectangle 7"/>
                  <p:cNvSpPr>
                    <a:spLocks noChangeAspect="1" noChangeArrowheads="1"/>
                  </p:cNvSpPr>
                  <p:nvPr/>
                </p:nvSpPr>
                <p:spPr bwMode="auto">
                  <a:xfrm>
                    <a:off x="816" y="1017"/>
                    <a:ext cx="144"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75" name="Rectangle 8"/>
                  <p:cNvSpPr>
                    <a:spLocks noChangeAspect="1" noChangeArrowheads="1"/>
                  </p:cNvSpPr>
                  <p:nvPr/>
                </p:nvSpPr>
                <p:spPr bwMode="auto">
                  <a:xfrm rot="-4973753">
                    <a:off x="354" y="1104"/>
                    <a:ext cx="192" cy="96"/>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76" name="Rectangle 9"/>
                  <p:cNvSpPr>
                    <a:spLocks noChangeAspect="1" noChangeArrowheads="1"/>
                  </p:cNvSpPr>
                  <p:nvPr/>
                </p:nvSpPr>
                <p:spPr bwMode="auto">
                  <a:xfrm rot="-4973753">
                    <a:off x="441" y="1113"/>
                    <a:ext cx="192" cy="78"/>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grpSp>
            <p:pic>
              <p:nvPicPr>
                <p:cNvPr id="77" name="Picture 11"/>
                <p:cNvPicPr>
                  <a:picLocks noChangeAspect="1" noChangeArrowheads="1"/>
                </p:cNvPicPr>
                <p:nvPr/>
              </p:nvPicPr>
              <p:blipFill>
                <a:blip r:embed="rId5">
                  <a:extLst>
                    <a:ext uri="{28A0092B-C50C-407E-A947-70E740481C1C}">
                      <a14:useLocalDpi xmlns:a14="http://schemas.microsoft.com/office/drawing/2010/main" val="0"/>
                    </a:ext>
                  </a:extLst>
                </a:blip>
                <a:srcRect r="21538"/>
                <a:stretch>
                  <a:fillRect/>
                </a:stretch>
              </p:blipFill>
              <p:spPr bwMode="auto">
                <a:xfrm>
                  <a:off x="457200" y="2209800"/>
                  <a:ext cx="7620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Text Box 12"/>
                <p:cNvSpPr txBox="1">
                  <a:spLocks noChangeArrowheads="1"/>
                </p:cNvSpPr>
                <p:nvPr/>
              </p:nvSpPr>
              <p:spPr bwMode="auto">
                <a:xfrm>
                  <a:off x="1219200" y="2286001"/>
                  <a:ext cx="5791200" cy="42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800" dirty="0">
                      <a:latin typeface="+mn-lt"/>
                    </a:rPr>
                    <a:t>21 </a:t>
                  </a:r>
                  <a:r>
                    <a:rPr lang="en-US" sz="1800" dirty="0" err="1">
                      <a:latin typeface="+mn-lt"/>
                    </a:rPr>
                    <a:t>paires</a:t>
                  </a:r>
                  <a:r>
                    <a:rPr lang="en-US" sz="1800" dirty="0">
                      <a:latin typeface="+mn-lt"/>
                    </a:rPr>
                    <a:t> de chromosomes   </a:t>
                  </a:r>
                  <a:r>
                    <a:rPr lang="en-US" sz="1800" dirty="0">
                      <a:solidFill>
                        <a:schemeClr val="accent5"/>
                      </a:solidFill>
                      <a:latin typeface="+mn-lt"/>
                    </a:rPr>
                    <a:t>2.5 milliards </a:t>
                  </a:r>
                  <a:r>
                    <a:rPr lang="en-US" sz="1800" dirty="0" err="1">
                      <a:solidFill>
                        <a:schemeClr val="accent5"/>
                      </a:solidFill>
                      <a:latin typeface="+mn-lt"/>
                    </a:rPr>
                    <a:t>pb</a:t>
                  </a:r>
                  <a:endParaRPr lang="en-US" sz="1800" dirty="0">
                    <a:solidFill>
                      <a:schemeClr val="accent5"/>
                    </a:solidFill>
                    <a:latin typeface="+mn-lt"/>
                  </a:endParaRPr>
                </a:p>
              </p:txBody>
            </p:sp>
            <p:sp>
              <p:nvSpPr>
                <p:cNvPr id="79" name="Text Box 13"/>
                <p:cNvSpPr txBox="1">
                  <a:spLocks noChangeArrowheads="1"/>
                </p:cNvSpPr>
                <p:nvPr/>
              </p:nvSpPr>
              <p:spPr bwMode="auto">
                <a:xfrm>
                  <a:off x="1219200" y="3124202"/>
                  <a:ext cx="5791200" cy="42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800" dirty="0">
                      <a:latin typeface="+mn-lt"/>
                    </a:rPr>
                    <a:t>39 </a:t>
                  </a:r>
                  <a:r>
                    <a:rPr lang="en-US" sz="1800" dirty="0" err="1">
                      <a:latin typeface="+mn-lt"/>
                    </a:rPr>
                    <a:t>paires</a:t>
                  </a:r>
                  <a:r>
                    <a:rPr lang="en-US" sz="1800" dirty="0">
                      <a:latin typeface="+mn-lt"/>
                    </a:rPr>
                    <a:t> de chromosomes  </a:t>
                  </a:r>
                  <a:r>
                    <a:rPr lang="en-US" sz="1800" dirty="0">
                      <a:solidFill>
                        <a:schemeClr val="accent5"/>
                      </a:solidFill>
                      <a:latin typeface="+mn-lt"/>
                    </a:rPr>
                    <a:t>2.4 milliards </a:t>
                  </a:r>
                  <a:r>
                    <a:rPr lang="en-US" sz="1800" dirty="0" err="1">
                      <a:solidFill>
                        <a:schemeClr val="accent5"/>
                      </a:solidFill>
                      <a:latin typeface="+mn-lt"/>
                    </a:rPr>
                    <a:t>pb</a:t>
                  </a:r>
                  <a:endParaRPr lang="en-US" sz="1800" dirty="0">
                    <a:solidFill>
                      <a:schemeClr val="accent5"/>
                    </a:solidFill>
                    <a:latin typeface="+mn-lt"/>
                  </a:endParaRPr>
                </a:p>
              </p:txBody>
            </p:sp>
            <p:pic>
              <p:nvPicPr>
                <p:cNvPr id="8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886200"/>
                  <a:ext cx="664634"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048001"/>
                  <a:ext cx="649111"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Text Box 18"/>
                <p:cNvSpPr txBox="1">
                  <a:spLocks noChangeArrowheads="1"/>
                </p:cNvSpPr>
                <p:nvPr/>
              </p:nvSpPr>
              <p:spPr bwMode="auto">
                <a:xfrm>
                  <a:off x="1219201" y="3810002"/>
                  <a:ext cx="2951481" cy="42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800" dirty="0">
                      <a:latin typeface="+mn-lt"/>
                    </a:rPr>
                    <a:t>24 </a:t>
                  </a:r>
                  <a:r>
                    <a:rPr lang="en-US" sz="1800" dirty="0" err="1">
                      <a:latin typeface="+mn-lt"/>
                    </a:rPr>
                    <a:t>paires</a:t>
                  </a:r>
                  <a:r>
                    <a:rPr lang="en-US" sz="1800" dirty="0">
                      <a:latin typeface="+mn-lt"/>
                    </a:rPr>
                    <a:t> de </a:t>
                  </a:r>
                  <a:r>
                    <a:rPr lang="en-US" sz="1800" dirty="0" smtClean="0">
                      <a:latin typeface="+mn-lt"/>
                    </a:rPr>
                    <a:t>chromosomes</a:t>
                  </a:r>
                  <a:endParaRPr lang="en-US" sz="1800" dirty="0">
                    <a:latin typeface="+mn-lt"/>
                  </a:endParaRPr>
                </a:p>
              </p:txBody>
            </p:sp>
          </p:grpSp>
          <p:sp>
            <p:nvSpPr>
              <p:cNvPr id="14" name="Rectangle 13"/>
              <p:cNvSpPr/>
              <p:nvPr/>
            </p:nvSpPr>
            <p:spPr>
              <a:xfrm>
                <a:off x="4201460" y="4426111"/>
                <a:ext cx="1473930" cy="369332"/>
              </a:xfrm>
              <a:prstGeom prst="rect">
                <a:avLst/>
              </a:prstGeom>
            </p:spPr>
            <p:txBody>
              <a:bodyPr wrap="none">
                <a:spAutoFit/>
              </a:bodyPr>
              <a:lstStyle/>
              <a:p>
                <a:pPr>
                  <a:spcBef>
                    <a:spcPct val="50000"/>
                  </a:spcBef>
                </a:pPr>
                <a:r>
                  <a:rPr lang="en-US" b="1" dirty="0">
                    <a:solidFill>
                      <a:schemeClr val="accent5"/>
                    </a:solidFill>
                  </a:rPr>
                  <a:t>3 milliards </a:t>
                </a:r>
                <a:r>
                  <a:rPr lang="en-US" b="1" dirty="0" err="1">
                    <a:solidFill>
                      <a:schemeClr val="accent5"/>
                    </a:solidFill>
                  </a:rPr>
                  <a:t>pb</a:t>
                </a:r>
                <a:endParaRPr lang="en-US" b="1" dirty="0">
                  <a:solidFill>
                    <a:schemeClr val="accent5"/>
                  </a:solidFill>
                </a:endParaRPr>
              </a:p>
            </p:txBody>
          </p:sp>
        </p:grpSp>
        <p:grpSp>
          <p:nvGrpSpPr>
            <p:cNvPr id="88" name="Grouper 87"/>
            <p:cNvGrpSpPr/>
            <p:nvPr/>
          </p:nvGrpSpPr>
          <p:grpSpPr>
            <a:xfrm>
              <a:off x="6272682" y="2192053"/>
              <a:ext cx="5213074" cy="1351348"/>
              <a:chOff x="3083593" y="1955960"/>
              <a:chExt cx="5927378" cy="1216666"/>
            </a:xfrm>
          </p:grpSpPr>
          <p:sp>
            <p:nvSpPr>
              <p:cNvPr id="89" name="ZoneTexte 88"/>
              <p:cNvSpPr txBox="1"/>
              <p:nvPr/>
            </p:nvSpPr>
            <p:spPr>
              <a:xfrm>
                <a:off x="4310773" y="1955960"/>
                <a:ext cx="3273079" cy="526493"/>
              </a:xfrm>
              <a:prstGeom prst="rect">
                <a:avLst/>
              </a:prstGeom>
              <a:solidFill>
                <a:schemeClr val="accent5">
                  <a:lumMod val="60000"/>
                  <a:lumOff val="40000"/>
                </a:schemeClr>
              </a:solidFill>
            </p:spPr>
            <p:txBody>
              <a:bodyPr wrap="square" rtlCol="0">
                <a:spAutoFit/>
              </a:bodyPr>
              <a:lstStyle/>
              <a:p>
                <a:pPr algn="ctr"/>
                <a:r>
                  <a:rPr lang="fr-FR" sz="1600" b="1" dirty="0" smtClean="0"/>
                  <a:t>Matériel génétique </a:t>
                </a:r>
                <a:endParaRPr lang="fr-FR" sz="1600" b="1" dirty="0"/>
              </a:p>
              <a:p>
                <a:pPr algn="ctr"/>
                <a:r>
                  <a:rPr lang="fr-FR" sz="1600" dirty="0" smtClean="0"/>
                  <a:t>46 chromosomes </a:t>
                </a:r>
              </a:p>
            </p:txBody>
          </p:sp>
          <p:sp>
            <p:nvSpPr>
              <p:cNvPr id="90" name="ZoneTexte 89"/>
              <p:cNvSpPr txBox="1"/>
              <p:nvPr/>
            </p:nvSpPr>
            <p:spPr>
              <a:xfrm>
                <a:off x="3083593" y="2700069"/>
                <a:ext cx="2928117" cy="472557"/>
              </a:xfrm>
              <a:prstGeom prst="rect">
                <a:avLst/>
              </a:prstGeom>
              <a:noFill/>
              <a:ln>
                <a:solidFill>
                  <a:schemeClr val="accent1"/>
                </a:solidFill>
              </a:ln>
            </p:spPr>
            <p:txBody>
              <a:bodyPr wrap="square" rtlCol="0">
                <a:spAutoFit/>
              </a:bodyPr>
              <a:lstStyle/>
              <a:p>
                <a:pPr algn="ctr"/>
                <a:r>
                  <a:rPr lang="fr-FR" sz="1400" dirty="0" smtClean="0"/>
                  <a:t>22 paires </a:t>
                </a:r>
                <a:r>
                  <a:rPr lang="fr-FR" sz="1400" smtClean="0"/>
                  <a:t>d’autosomes : </a:t>
                </a:r>
              </a:p>
              <a:p>
                <a:pPr algn="ctr"/>
                <a:r>
                  <a:rPr lang="fr-FR" sz="1400" dirty="0" smtClean="0"/>
                  <a:t>identiques dans les deux sexes</a:t>
                </a:r>
                <a:endParaRPr lang="fr-FR" sz="1400" dirty="0"/>
              </a:p>
            </p:txBody>
          </p:sp>
          <p:sp>
            <p:nvSpPr>
              <p:cNvPr id="91" name="ZoneTexte 90"/>
              <p:cNvSpPr txBox="1"/>
              <p:nvPr/>
            </p:nvSpPr>
            <p:spPr>
              <a:xfrm>
                <a:off x="6156729" y="2700069"/>
                <a:ext cx="2854242" cy="472557"/>
              </a:xfrm>
              <a:prstGeom prst="rect">
                <a:avLst/>
              </a:prstGeom>
              <a:noFill/>
              <a:ln>
                <a:solidFill>
                  <a:schemeClr val="accent1"/>
                </a:solidFill>
              </a:ln>
            </p:spPr>
            <p:txBody>
              <a:bodyPr wrap="square" rtlCol="0">
                <a:spAutoFit/>
              </a:bodyPr>
              <a:lstStyle/>
              <a:p>
                <a:pPr algn="ctr"/>
                <a:r>
                  <a:rPr lang="fr-FR" sz="1400" dirty="0" smtClean="0"/>
                  <a:t>23</a:t>
                </a:r>
                <a:r>
                  <a:rPr lang="fr-FR" sz="1400" baseline="30000" dirty="0" smtClean="0"/>
                  <a:t>ème</a:t>
                </a:r>
                <a:r>
                  <a:rPr lang="fr-FR" sz="1400" dirty="0" smtClean="0"/>
                  <a:t> </a:t>
                </a:r>
                <a:r>
                  <a:rPr lang="fr-FR" sz="1400" smtClean="0"/>
                  <a:t>paire :</a:t>
                </a:r>
              </a:p>
              <a:p>
                <a:pPr algn="ctr"/>
                <a:r>
                  <a:rPr lang="fr-FR" sz="1400" dirty="0" smtClean="0"/>
                  <a:t>Chromosomes sexuels ( XX </a:t>
                </a:r>
                <a:r>
                  <a:rPr lang="mr-IN" sz="1400" dirty="0" smtClean="0"/>
                  <a:t>–</a:t>
                </a:r>
                <a:r>
                  <a:rPr lang="fr-FR" sz="1400" dirty="0" smtClean="0"/>
                  <a:t>XY)</a:t>
                </a:r>
                <a:endParaRPr lang="fr-FR" sz="1400" dirty="0"/>
              </a:p>
            </p:txBody>
          </p:sp>
          <p:cxnSp>
            <p:nvCxnSpPr>
              <p:cNvPr id="92" name="Connecteur droit avec flèche 91"/>
              <p:cNvCxnSpPr/>
              <p:nvPr/>
            </p:nvCxnSpPr>
            <p:spPr>
              <a:xfrm flipH="1">
                <a:off x="4181963" y="2477101"/>
                <a:ext cx="128809" cy="222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a:off x="7583851" y="2417278"/>
                <a:ext cx="144721" cy="28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pic>
        <p:nvPicPr>
          <p:cNvPr id="35" name="Image 34"/>
          <p:cNvPicPr>
            <a:picLocks noChangeAspect="1"/>
          </p:cNvPicPr>
          <p:nvPr/>
        </p:nvPicPr>
        <p:blipFill>
          <a:blip r:embed="rId8"/>
          <a:stretch>
            <a:fillRect/>
          </a:stretch>
        </p:blipFill>
        <p:spPr>
          <a:xfrm>
            <a:off x="410588" y="327764"/>
            <a:ext cx="1767046" cy="1308718"/>
          </a:xfrm>
          <a:prstGeom prst="rect">
            <a:avLst/>
          </a:prstGeom>
        </p:spPr>
      </p:pic>
    </p:spTree>
    <p:extLst>
      <p:ext uri="{BB962C8B-B14F-4D97-AF65-F5344CB8AC3E}">
        <p14:creationId xmlns:p14="http://schemas.microsoft.com/office/powerpoint/2010/main" val="948131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86129" y="392284"/>
            <a:ext cx="10058400" cy="765213"/>
          </a:xfrm>
        </p:spPr>
        <p:txBody>
          <a:bodyPr/>
          <a:lstStyle/>
          <a:p>
            <a:pPr algn="ctr"/>
            <a:r>
              <a:rPr lang="fr-FR" dirty="0" smtClean="0"/>
              <a:t>L’héritage génétique </a:t>
            </a:r>
            <a:endParaRPr lang="fr-FR" dirty="0"/>
          </a:p>
        </p:txBody>
      </p:sp>
      <p:grpSp>
        <p:nvGrpSpPr>
          <p:cNvPr id="7" name="Grouper 6"/>
          <p:cNvGrpSpPr/>
          <p:nvPr/>
        </p:nvGrpSpPr>
        <p:grpSpPr>
          <a:xfrm>
            <a:off x="6247930" y="1766480"/>
            <a:ext cx="4478162" cy="1560399"/>
            <a:chOff x="6247930" y="1944896"/>
            <a:chExt cx="4478162" cy="1560399"/>
          </a:xfrm>
        </p:grpSpPr>
        <p:grpSp>
          <p:nvGrpSpPr>
            <p:cNvPr id="24" name="Grouper 23"/>
            <p:cNvGrpSpPr/>
            <p:nvPr/>
          </p:nvGrpSpPr>
          <p:grpSpPr>
            <a:xfrm>
              <a:off x="6247930" y="2028661"/>
              <a:ext cx="1103945" cy="1476634"/>
              <a:chOff x="2330757" y="3900489"/>
              <a:chExt cx="1658313" cy="1871661"/>
            </a:xfrm>
          </p:grpSpPr>
          <p:grpSp>
            <p:nvGrpSpPr>
              <p:cNvPr id="18" name="Grouper 17"/>
              <p:cNvGrpSpPr/>
              <p:nvPr/>
            </p:nvGrpSpPr>
            <p:grpSpPr>
              <a:xfrm>
                <a:off x="2678160" y="4194809"/>
                <a:ext cx="960933" cy="1393044"/>
                <a:chOff x="2678160" y="4194809"/>
                <a:chExt cx="960933" cy="1393044"/>
              </a:xfrm>
            </p:grpSpPr>
            <p:pic>
              <p:nvPicPr>
                <p:cNvPr id="15" name="Image 14"/>
                <p:cNvPicPr>
                  <a:picLocks noChangeAspect="1"/>
                </p:cNvPicPr>
                <p:nvPr/>
              </p:nvPicPr>
              <p:blipFill rotWithShape="1">
                <a:blip r:embed="rId4"/>
                <a:srcRect t="-724" r="73763" b="-1"/>
                <a:stretch/>
              </p:blipFill>
              <p:spPr>
                <a:xfrm>
                  <a:off x="3119428" y="4194809"/>
                  <a:ext cx="493669" cy="1023711"/>
                </a:xfrm>
                <a:prstGeom prst="rect">
                  <a:avLst/>
                </a:prstGeom>
              </p:spPr>
            </p:pic>
            <p:sp>
              <p:nvSpPr>
                <p:cNvPr id="16" name="ZoneTexte 15"/>
                <p:cNvSpPr txBox="1"/>
                <p:nvPr/>
              </p:nvSpPr>
              <p:spPr>
                <a:xfrm>
                  <a:off x="2718978" y="5218521"/>
                  <a:ext cx="920115" cy="369332"/>
                </a:xfrm>
                <a:prstGeom prst="rect">
                  <a:avLst/>
                </a:prstGeom>
                <a:noFill/>
              </p:spPr>
              <p:txBody>
                <a:bodyPr wrap="square" rtlCol="0">
                  <a:spAutoFit/>
                </a:bodyPr>
                <a:lstStyle/>
                <a:p>
                  <a:pPr algn="ctr"/>
                  <a:r>
                    <a:rPr lang="fr-FR" dirty="0" smtClean="0"/>
                    <a:t>Père </a:t>
                  </a:r>
                  <a:endParaRPr lang="fr-FR" dirty="0"/>
                </a:p>
              </p:txBody>
            </p:sp>
            <p:pic>
              <p:nvPicPr>
                <p:cNvPr id="17" name="Image 16"/>
                <p:cNvPicPr>
                  <a:picLocks noChangeAspect="1"/>
                </p:cNvPicPr>
                <p:nvPr/>
              </p:nvPicPr>
              <p:blipFill rotWithShape="1">
                <a:blip r:embed="rId4"/>
                <a:srcRect t="-724" r="73763" b="-1"/>
                <a:stretch/>
              </p:blipFill>
              <p:spPr>
                <a:xfrm>
                  <a:off x="2678160" y="4194810"/>
                  <a:ext cx="506072" cy="1049430"/>
                </a:xfrm>
                <a:prstGeom prst="rect">
                  <a:avLst/>
                </a:prstGeom>
              </p:spPr>
            </p:pic>
          </p:grpSp>
          <p:sp>
            <p:nvSpPr>
              <p:cNvPr id="23" name="Ellipse 22"/>
              <p:cNvSpPr/>
              <p:nvPr/>
            </p:nvSpPr>
            <p:spPr>
              <a:xfrm>
                <a:off x="2330757" y="3900489"/>
                <a:ext cx="1658313" cy="18716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r 26"/>
            <p:cNvGrpSpPr/>
            <p:nvPr/>
          </p:nvGrpSpPr>
          <p:grpSpPr>
            <a:xfrm>
              <a:off x="9616974" y="1944896"/>
              <a:ext cx="1109118" cy="1517890"/>
              <a:chOff x="7486461" y="3788028"/>
              <a:chExt cx="1658313" cy="1871661"/>
            </a:xfrm>
          </p:grpSpPr>
          <p:grpSp>
            <p:nvGrpSpPr>
              <p:cNvPr id="21" name="Grouper 20"/>
              <p:cNvGrpSpPr/>
              <p:nvPr/>
            </p:nvGrpSpPr>
            <p:grpSpPr>
              <a:xfrm>
                <a:off x="7805550" y="4065219"/>
                <a:ext cx="1031409" cy="1314108"/>
                <a:chOff x="7805550" y="4065219"/>
                <a:chExt cx="1031409" cy="1314108"/>
              </a:xfrm>
            </p:grpSpPr>
            <p:pic>
              <p:nvPicPr>
                <p:cNvPr id="14" name="Image 13"/>
                <p:cNvPicPr>
                  <a:picLocks noChangeAspect="1"/>
                </p:cNvPicPr>
                <p:nvPr/>
              </p:nvPicPr>
              <p:blipFill rotWithShape="1">
                <a:blip r:embed="rId4"/>
                <a:srcRect l="56608" t="-4186" r="22844"/>
                <a:stretch/>
              </p:blipFill>
              <p:spPr>
                <a:xfrm>
                  <a:off x="7939321" y="4065219"/>
                  <a:ext cx="368231" cy="1023712"/>
                </a:xfrm>
                <a:prstGeom prst="rect">
                  <a:avLst/>
                </a:prstGeom>
              </p:spPr>
            </p:pic>
            <p:pic>
              <p:nvPicPr>
                <p:cNvPr id="19" name="Image 18"/>
                <p:cNvPicPr>
                  <a:picLocks noChangeAspect="1"/>
                </p:cNvPicPr>
                <p:nvPr/>
              </p:nvPicPr>
              <p:blipFill rotWithShape="1">
                <a:blip r:embed="rId4"/>
                <a:srcRect l="56608" t="-4186" r="22844"/>
                <a:stretch/>
              </p:blipFill>
              <p:spPr>
                <a:xfrm>
                  <a:off x="8321255" y="4076649"/>
                  <a:ext cx="368231" cy="1023712"/>
                </a:xfrm>
                <a:prstGeom prst="rect">
                  <a:avLst/>
                </a:prstGeom>
              </p:spPr>
            </p:pic>
            <p:sp>
              <p:nvSpPr>
                <p:cNvPr id="20" name="ZoneTexte 19"/>
                <p:cNvSpPr txBox="1"/>
                <p:nvPr/>
              </p:nvSpPr>
              <p:spPr>
                <a:xfrm>
                  <a:off x="7805550" y="5009995"/>
                  <a:ext cx="1031409" cy="369332"/>
                </a:xfrm>
                <a:prstGeom prst="rect">
                  <a:avLst/>
                </a:prstGeom>
                <a:noFill/>
              </p:spPr>
              <p:txBody>
                <a:bodyPr wrap="square" rtlCol="0">
                  <a:spAutoFit/>
                </a:bodyPr>
                <a:lstStyle/>
                <a:p>
                  <a:pPr algn="ctr"/>
                  <a:r>
                    <a:rPr lang="fr-FR" dirty="0" smtClean="0"/>
                    <a:t>Mère </a:t>
                  </a:r>
                  <a:endParaRPr lang="fr-FR" dirty="0"/>
                </a:p>
              </p:txBody>
            </p:sp>
          </p:grpSp>
          <p:sp>
            <p:nvSpPr>
              <p:cNvPr id="26" name="Ellipse 25"/>
              <p:cNvSpPr/>
              <p:nvPr/>
            </p:nvSpPr>
            <p:spPr>
              <a:xfrm>
                <a:off x="7486461" y="3788028"/>
                <a:ext cx="1658313" cy="1871661"/>
              </a:xfrm>
              <a:prstGeom prst="ellipse">
                <a:avLst/>
              </a:prstGeom>
              <a:noFill/>
              <a:ln>
                <a:solidFill>
                  <a:srgbClr val="A22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8" name="Image 27"/>
            <p:cNvPicPr>
              <a:picLocks noChangeAspect="1"/>
            </p:cNvPicPr>
            <p:nvPr/>
          </p:nvPicPr>
          <p:blipFill rotWithShape="1">
            <a:blip r:embed="rId4"/>
            <a:srcRect t="-724" r="73763" b="-1"/>
            <a:stretch/>
          </p:blipFill>
          <p:spPr>
            <a:xfrm>
              <a:off x="7997258" y="2572277"/>
              <a:ext cx="328637" cy="807650"/>
            </a:xfrm>
            <a:prstGeom prst="rect">
              <a:avLst/>
            </a:prstGeom>
          </p:spPr>
        </p:pic>
        <p:pic>
          <p:nvPicPr>
            <p:cNvPr id="29" name="Image 28"/>
            <p:cNvPicPr>
              <a:picLocks noChangeAspect="1"/>
            </p:cNvPicPr>
            <p:nvPr/>
          </p:nvPicPr>
          <p:blipFill rotWithShape="1">
            <a:blip r:embed="rId4"/>
            <a:srcRect l="56608" t="-4186" r="22844"/>
            <a:stretch/>
          </p:blipFill>
          <p:spPr>
            <a:xfrm>
              <a:off x="8345740" y="2549712"/>
              <a:ext cx="246281" cy="830216"/>
            </a:xfrm>
            <a:prstGeom prst="rect">
              <a:avLst/>
            </a:prstGeom>
          </p:spPr>
        </p:pic>
        <p:sp>
          <p:nvSpPr>
            <p:cNvPr id="30" name="Flèche courbée vers le bas 29"/>
            <p:cNvSpPr/>
            <p:nvPr/>
          </p:nvSpPr>
          <p:spPr>
            <a:xfrm rot="978091">
              <a:off x="7374120" y="2050985"/>
              <a:ext cx="812199" cy="444894"/>
            </a:xfrm>
            <a:prstGeom prst="curvedDownArrow">
              <a:avLst>
                <a:gd name="adj1" fmla="val 25000"/>
                <a:gd name="adj2" fmla="val 5656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Flèche courbée vers le haut 31"/>
            <p:cNvSpPr/>
            <p:nvPr/>
          </p:nvSpPr>
          <p:spPr>
            <a:xfrm rot="10043648">
              <a:off x="8570442" y="2010814"/>
              <a:ext cx="939833" cy="398175"/>
            </a:xfrm>
            <a:prstGeom prst="curvedUpArrow">
              <a:avLst/>
            </a:prstGeom>
            <a:solidFill>
              <a:srgbClr val="A221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 name="ZoneTexte 1"/>
          <p:cNvSpPr txBox="1"/>
          <p:nvPr/>
        </p:nvSpPr>
        <p:spPr>
          <a:xfrm>
            <a:off x="884747" y="2125795"/>
            <a:ext cx="4683512" cy="1015663"/>
          </a:xfrm>
          <a:prstGeom prst="rect">
            <a:avLst/>
          </a:prstGeom>
          <a:noFill/>
          <a:ln>
            <a:solidFill>
              <a:schemeClr val="tx1">
                <a:lumMod val="75000"/>
                <a:lumOff val="25000"/>
              </a:schemeClr>
            </a:solidFill>
          </a:ln>
        </p:spPr>
        <p:txBody>
          <a:bodyPr wrap="square" rtlCol="0">
            <a:spAutoFit/>
          </a:bodyPr>
          <a:lstStyle/>
          <a:p>
            <a:pPr algn="ctr"/>
            <a:r>
              <a:rPr lang="fr-FR" sz="2000" dirty="0" smtClean="0"/>
              <a:t>Chaque </a:t>
            </a:r>
            <a:r>
              <a:rPr lang="fr-FR" sz="2000" b="1" dirty="0" smtClean="0"/>
              <a:t>paire de chromosome </a:t>
            </a:r>
            <a:r>
              <a:rPr lang="fr-FR" sz="2000" dirty="0" smtClean="0"/>
              <a:t>: </a:t>
            </a:r>
          </a:p>
          <a:p>
            <a:pPr algn="ctr"/>
            <a:r>
              <a:rPr lang="fr-FR" sz="2000" b="1" dirty="0" smtClean="0"/>
              <a:t>copie</a:t>
            </a:r>
            <a:r>
              <a:rPr lang="fr-FR" sz="2000" dirty="0" smtClean="0"/>
              <a:t> d’un chromosome hérité du </a:t>
            </a:r>
            <a:r>
              <a:rPr lang="fr-FR" sz="2000" b="1" dirty="0" smtClean="0">
                <a:solidFill>
                  <a:schemeClr val="accent5">
                    <a:lumMod val="75000"/>
                  </a:schemeClr>
                </a:solidFill>
              </a:rPr>
              <a:t>père</a:t>
            </a:r>
            <a:r>
              <a:rPr lang="fr-FR" sz="2000" dirty="0" smtClean="0"/>
              <a:t> et un chromosome hérité de la </a:t>
            </a:r>
            <a:r>
              <a:rPr lang="fr-FR" sz="2000" b="1" dirty="0" smtClean="0">
                <a:solidFill>
                  <a:srgbClr val="BD5A5E"/>
                </a:solidFill>
              </a:rPr>
              <a:t>mère</a:t>
            </a:r>
            <a:r>
              <a:rPr lang="fr-FR" sz="2000" dirty="0" smtClean="0"/>
              <a:t> </a:t>
            </a:r>
            <a:endParaRPr lang="fr-FR" sz="2000" dirty="0"/>
          </a:p>
        </p:txBody>
      </p:sp>
      <p:pic>
        <p:nvPicPr>
          <p:cNvPr id="6" name="Image 5"/>
          <p:cNvPicPr>
            <a:picLocks noChangeAspect="1"/>
          </p:cNvPicPr>
          <p:nvPr/>
        </p:nvPicPr>
        <p:blipFill rotWithShape="1">
          <a:blip r:embed="rId5"/>
          <a:srcRect l="-1536" r="-1" b="8186"/>
          <a:stretch/>
        </p:blipFill>
        <p:spPr>
          <a:xfrm>
            <a:off x="7194678" y="3598735"/>
            <a:ext cx="3226906" cy="2203654"/>
          </a:xfrm>
          <a:prstGeom prst="rect">
            <a:avLst/>
          </a:prstGeom>
        </p:spPr>
      </p:pic>
      <p:sp>
        <p:nvSpPr>
          <p:cNvPr id="25" name="ZoneTexte 24"/>
          <p:cNvSpPr txBox="1"/>
          <p:nvPr/>
        </p:nvSpPr>
        <p:spPr>
          <a:xfrm>
            <a:off x="610587" y="4192730"/>
            <a:ext cx="5231831" cy="1015663"/>
          </a:xfrm>
          <a:prstGeom prst="rect">
            <a:avLst/>
          </a:prstGeom>
          <a:noFill/>
          <a:ln>
            <a:solidFill>
              <a:schemeClr val="tx1">
                <a:lumMod val="75000"/>
                <a:lumOff val="25000"/>
              </a:schemeClr>
            </a:solidFill>
          </a:ln>
        </p:spPr>
        <p:txBody>
          <a:bodyPr wrap="square" rtlCol="0">
            <a:spAutoFit/>
          </a:bodyPr>
          <a:lstStyle/>
          <a:p>
            <a:pPr algn="ctr"/>
            <a:r>
              <a:rPr lang="fr-FR" sz="2000" dirty="0" smtClean="0"/>
              <a:t> un individu = 2 exemplaires d’un même gène </a:t>
            </a:r>
          </a:p>
          <a:p>
            <a:pPr algn="ctr"/>
            <a:r>
              <a:rPr lang="fr-FR" sz="2000" dirty="0" smtClean="0"/>
              <a:t>Un exemplaire (allèle) hérité du </a:t>
            </a:r>
            <a:r>
              <a:rPr lang="fr-FR" sz="2000" b="1" dirty="0" smtClean="0">
                <a:solidFill>
                  <a:schemeClr val="accent5">
                    <a:lumMod val="75000"/>
                  </a:schemeClr>
                </a:solidFill>
              </a:rPr>
              <a:t>père</a:t>
            </a:r>
            <a:r>
              <a:rPr lang="fr-FR" sz="2000" dirty="0" smtClean="0"/>
              <a:t> et un hérité de la </a:t>
            </a:r>
            <a:r>
              <a:rPr lang="fr-FR" sz="2000" b="1" dirty="0" smtClean="0">
                <a:solidFill>
                  <a:srgbClr val="BD5A5E"/>
                </a:solidFill>
              </a:rPr>
              <a:t>mère</a:t>
            </a:r>
            <a:r>
              <a:rPr lang="fr-FR" sz="2000" dirty="0" smtClean="0"/>
              <a:t> </a:t>
            </a:r>
            <a:endParaRPr lang="fr-FR" sz="2000" dirty="0"/>
          </a:p>
        </p:txBody>
      </p:sp>
      <p:pic>
        <p:nvPicPr>
          <p:cNvPr id="33" name="Image 32"/>
          <p:cNvPicPr>
            <a:picLocks noChangeAspect="1"/>
          </p:cNvPicPr>
          <p:nvPr/>
        </p:nvPicPr>
        <p:blipFill>
          <a:blip r:embed="rId6"/>
          <a:stretch>
            <a:fillRect/>
          </a:stretch>
        </p:blipFill>
        <p:spPr>
          <a:xfrm>
            <a:off x="410588" y="327764"/>
            <a:ext cx="1767046" cy="1308718"/>
          </a:xfrm>
          <a:prstGeom prst="rect">
            <a:avLst/>
          </a:prstGeom>
        </p:spPr>
      </p:pic>
    </p:spTree>
    <p:extLst>
      <p:ext uri="{BB962C8B-B14F-4D97-AF65-F5344CB8AC3E}">
        <p14:creationId xmlns:p14="http://schemas.microsoft.com/office/powerpoint/2010/main" val="1357774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62027" y="356839"/>
            <a:ext cx="10058400" cy="934472"/>
          </a:xfrm>
        </p:spPr>
        <p:txBody>
          <a:bodyPr>
            <a:normAutofit/>
          </a:bodyPr>
          <a:lstStyle/>
          <a:p>
            <a:pPr algn="ctr"/>
            <a:r>
              <a:rPr lang="fr-FR" sz="4000" dirty="0" smtClean="0"/>
              <a:t>Transmission </a:t>
            </a:r>
            <a:r>
              <a:rPr lang="fr-FR" sz="4000" smtClean="0"/>
              <a:t>des maladies dans la famille </a:t>
            </a:r>
            <a:endParaRPr lang="fr-FR" sz="4000" dirty="0"/>
          </a:p>
        </p:txBody>
      </p:sp>
      <p:sp>
        <p:nvSpPr>
          <p:cNvPr id="2" name="ZoneTexte 1"/>
          <p:cNvSpPr txBox="1"/>
          <p:nvPr/>
        </p:nvSpPr>
        <p:spPr>
          <a:xfrm>
            <a:off x="699612" y="2009404"/>
            <a:ext cx="10961649"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400" b="1" dirty="0" smtClean="0"/>
              <a:t>Transmission autosomique dominante </a:t>
            </a:r>
            <a:endParaRPr lang="fr-FR" sz="2400" b="1" dirty="0"/>
          </a:p>
        </p:txBody>
      </p:sp>
      <p:sp>
        <p:nvSpPr>
          <p:cNvPr id="37" name="ZoneTexte 36"/>
          <p:cNvSpPr txBox="1"/>
          <p:nvPr/>
        </p:nvSpPr>
        <p:spPr>
          <a:xfrm>
            <a:off x="699612" y="2773676"/>
            <a:ext cx="4839390" cy="1015663"/>
          </a:xfrm>
          <a:prstGeom prst="rect">
            <a:avLst/>
          </a:prstGeom>
          <a:noFill/>
        </p:spPr>
        <p:txBody>
          <a:bodyPr wrap="square" rtlCol="0">
            <a:spAutoFit/>
          </a:bodyPr>
          <a:lstStyle/>
          <a:p>
            <a:pPr marL="285750" indent="-285750" algn="ctr">
              <a:buFont typeface="Wingdings" charset="2"/>
              <a:buChar char="§"/>
            </a:pPr>
            <a:r>
              <a:rPr lang="fr-FR" sz="2000" dirty="0" smtClean="0"/>
              <a:t>Gène en cause sur un </a:t>
            </a:r>
            <a:r>
              <a:rPr lang="fr-FR" sz="2000" b="1" dirty="0" smtClean="0"/>
              <a:t>autosome </a:t>
            </a:r>
          </a:p>
          <a:p>
            <a:pPr marL="285750" indent="-285750" algn="ctr">
              <a:buFont typeface="Wingdings" charset="2"/>
              <a:buChar char="§"/>
            </a:pPr>
            <a:r>
              <a:rPr lang="fr-FR" sz="2000" b="1" dirty="0" smtClean="0"/>
              <a:t>Un seul </a:t>
            </a:r>
            <a:r>
              <a:rPr lang="fr-FR" sz="2000" dirty="0" smtClean="0"/>
              <a:t>gène anormal = maladie </a:t>
            </a:r>
          </a:p>
          <a:p>
            <a:pPr algn="ctr"/>
            <a:r>
              <a:rPr lang="fr-FR" sz="2000" i="1" dirty="0" smtClean="0">
                <a:solidFill>
                  <a:srgbClr val="BD5A5E"/>
                </a:solidFill>
              </a:rPr>
              <a:t>« Le gène muté domine le gène normal »</a:t>
            </a:r>
            <a:endParaRPr lang="fr-FR" sz="2000" i="1" dirty="0">
              <a:solidFill>
                <a:srgbClr val="BD5A5E"/>
              </a:solidFill>
            </a:endParaRPr>
          </a:p>
        </p:txBody>
      </p:sp>
      <p:grpSp>
        <p:nvGrpSpPr>
          <p:cNvPr id="24" name="Grouper 23"/>
          <p:cNvGrpSpPr/>
          <p:nvPr/>
        </p:nvGrpSpPr>
        <p:grpSpPr>
          <a:xfrm>
            <a:off x="8062907" y="2890672"/>
            <a:ext cx="1818923" cy="2054958"/>
            <a:chOff x="5867400" y="1981200"/>
            <a:chExt cx="1818923" cy="1946275"/>
          </a:xfrm>
        </p:grpSpPr>
        <p:sp>
          <p:nvSpPr>
            <p:cNvPr id="25" name="Rectangle 4"/>
            <p:cNvSpPr>
              <a:spLocks noChangeArrowheads="1"/>
            </p:cNvSpPr>
            <p:nvPr/>
          </p:nvSpPr>
          <p:spPr bwMode="auto">
            <a:xfrm>
              <a:off x="6038145" y="1981200"/>
              <a:ext cx="381000" cy="381000"/>
            </a:xfrm>
            <a:prstGeom prst="rect">
              <a:avLst/>
            </a:prstGeom>
            <a:solidFill>
              <a:schemeClr val="tx1"/>
            </a:solidFill>
            <a:ln w="9525">
              <a:solidFill>
                <a:schemeClr val="tx1"/>
              </a:solidFill>
              <a:miter lim="800000"/>
              <a:headEnd/>
              <a:tailEnd/>
            </a:ln>
          </p:spPr>
          <p:txBody>
            <a:bodyPr wrap="none" anchor="ctr"/>
            <a:lstStyle/>
            <a:p>
              <a:endParaRPr lang="fr-FR"/>
            </a:p>
          </p:txBody>
        </p:sp>
        <p:sp>
          <p:nvSpPr>
            <p:cNvPr id="26" name="Oval 5"/>
            <p:cNvSpPr>
              <a:spLocks noChangeArrowheads="1"/>
            </p:cNvSpPr>
            <p:nvPr/>
          </p:nvSpPr>
          <p:spPr bwMode="auto">
            <a:xfrm>
              <a:off x="7028745" y="2003618"/>
              <a:ext cx="457200" cy="415925"/>
            </a:xfrm>
            <a:prstGeom prst="ellipse">
              <a:avLst/>
            </a:prstGeom>
            <a:solidFill>
              <a:schemeClr val="bg1"/>
            </a:solidFill>
            <a:ln w="9525">
              <a:solidFill>
                <a:schemeClr val="tx1"/>
              </a:solidFill>
              <a:round/>
              <a:headEnd/>
              <a:tailEnd/>
            </a:ln>
          </p:spPr>
          <p:txBody>
            <a:bodyPr wrap="none" anchor="ctr"/>
            <a:lstStyle/>
            <a:p>
              <a:endParaRPr lang="fr-FR"/>
            </a:p>
          </p:txBody>
        </p:sp>
        <p:sp>
          <p:nvSpPr>
            <p:cNvPr id="27" name="Line 6"/>
            <p:cNvSpPr>
              <a:spLocks noChangeShapeType="1"/>
            </p:cNvSpPr>
            <p:nvPr/>
          </p:nvSpPr>
          <p:spPr bwMode="auto">
            <a:xfrm>
              <a:off x="6419145" y="2152650"/>
              <a:ext cx="609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28" name="Line 7"/>
            <p:cNvSpPr>
              <a:spLocks noChangeShapeType="1"/>
            </p:cNvSpPr>
            <p:nvPr/>
          </p:nvSpPr>
          <p:spPr bwMode="auto">
            <a:xfrm>
              <a:off x="6723945" y="2147888"/>
              <a:ext cx="0" cy="1143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29" name="Line 8"/>
            <p:cNvSpPr>
              <a:spLocks noChangeShapeType="1"/>
            </p:cNvSpPr>
            <p:nvPr/>
          </p:nvSpPr>
          <p:spPr bwMode="auto">
            <a:xfrm>
              <a:off x="6072012" y="3290888"/>
              <a:ext cx="1371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30" name="Rectangle 9"/>
            <p:cNvSpPr>
              <a:spLocks noChangeArrowheads="1"/>
            </p:cNvSpPr>
            <p:nvPr/>
          </p:nvSpPr>
          <p:spPr bwMode="auto">
            <a:xfrm>
              <a:off x="5867400" y="3519488"/>
              <a:ext cx="381000" cy="381000"/>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31" name="Oval 10"/>
            <p:cNvSpPr>
              <a:spLocks noChangeArrowheads="1"/>
            </p:cNvSpPr>
            <p:nvPr/>
          </p:nvSpPr>
          <p:spPr bwMode="auto">
            <a:xfrm>
              <a:off x="7229123" y="3533775"/>
              <a:ext cx="457200" cy="393700"/>
            </a:xfrm>
            <a:prstGeom prst="ellipse">
              <a:avLst/>
            </a:prstGeom>
            <a:solidFill>
              <a:schemeClr val="tx1"/>
            </a:solidFill>
            <a:ln w="9525">
              <a:solidFill>
                <a:schemeClr val="tx1"/>
              </a:solidFill>
              <a:round/>
              <a:headEnd/>
              <a:tailEnd/>
            </a:ln>
          </p:spPr>
          <p:txBody>
            <a:bodyPr wrap="none" anchor="ctr"/>
            <a:lstStyle/>
            <a:p>
              <a:endParaRPr lang="fr-FR"/>
            </a:p>
          </p:txBody>
        </p:sp>
        <p:sp>
          <p:nvSpPr>
            <p:cNvPr id="32" name="Line 12"/>
            <p:cNvSpPr>
              <a:spLocks noChangeShapeType="1"/>
            </p:cNvSpPr>
            <p:nvPr/>
          </p:nvSpPr>
          <p:spPr bwMode="auto">
            <a:xfrm>
              <a:off x="6053667" y="329088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33" name="Line 13"/>
            <p:cNvSpPr>
              <a:spLocks noChangeShapeType="1"/>
            </p:cNvSpPr>
            <p:nvPr/>
          </p:nvSpPr>
          <p:spPr bwMode="auto">
            <a:xfrm>
              <a:off x="7453489" y="329088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34" name="Rectangle 14"/>
            <p:cNvSpPr>
              <a:spLocks noChangeArrowheads="1"/>
            </p:cNvSpPr>
            <p:nvPr/>
          </p:nvSpPr>
          <p:spPr bwMode="auto">
            <a:xfrm>
              <a:off x="7412567" y="3036889"/>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fr-FR"/>
            </a:p>
          </p:txBody>
        </p:sp>
      </p:grpSp>
      <p:sp>
        <p:nvSpPr>
          <p:cNvPr id="35" name="ZoneTexte 34"/>
          <p:cNvSpPr txBox="1"/>
          <p:nvPr/>
        </p:nvSpPr>
        <p:spPr>
          <a:xfrm>
            <a:off x="6110846" y="5252227"/>
            <a:ext cx="6200078" cy="646331"/>
          </a:xfrm>
          <a:prstGeom prst="rect">
            <a:avLst/>
          </a:prstGeom>
          <a:noFill/>
        </p:spPr>
        <p:txBody>
          <a:bodyPr wrap="square" rtlCol="0">
            <a:spAutoFit/>
          </a:bodyPr>
          <a:lstStyle/>
          <a:p>
            <a:pPr algn="ctr"/>
            <a:r>
              <a:rPr lang="fr-FR" i="1" dirty="0" smtClean="0"/>
              <a:t>1 risque sur 2 de transmettre le gène malade </a:t>
            </a:r>
          </a:p>
          <a:p>
            <a:pPr algn="ctr"/>
            <a:r>
              <a:rPr lang="fr-FR" i="1" dirty="0" smtClean="0"/>
              <a:t>1 chance sur 2 de transmettre le gène normal</a:t>
            </a:r>
            <a:endParaRPr lang="fr-FR" i="1" dirty="0"/>
          </a:p>
        </p:txBody>
      </p:sp>
      <p:sp>
        <p:nvSpPr>
          <p:cNvPr id="3" name="ZoneTexte 2"/>
          <p:cNvSpPr txBox="1"/>
          <p:nvPr/>
        </p:nvSpPr>
        <p:spPr>
          <a:xfrm>
            <a:off x="1961388" y="4105770"/>
            <a:ext cx="2330583" cy="830997"/>
          </a:xfrm>
          <a:prstGeom prst="rect">
            <a:avLst/>
          </a:prstGeom>
          <a:solidFill>
            <a:srgbClr val="FFE749">
              <a:alpha val="50000"/>
            </a:srgbClr>
          </a:solidFill>
        </p:spPr>
        <p:txBody>
          <a:bodyPr wrap="square" rtlCol="0">
            <a:spAutoFit/>
          </a:bodyPr>
          <a:lstStyle/>
          <a:p>
            <a:pPr algn="ctr"/>
            <a:r>
              <a:rPr lang="fr-FR" sz="2400" b="1" dirty="0" smtClean="0">
                <a:solidFill>
                  <a:srgbClr val="C00000"/>
                </a:solidFill>
              </a:rPr>
              <a:t>1 enfant sur 2 atteint </a:t>
            </a:r>
            <a:endParaRPr lang="fr-FR" sz="2400" b="1" dirty="0">
              <a:solidFill>
                <a:srgbClr val="C00000"/>
              </a:solidFill>
            </a:endParaRPr>
          </a:p>
        </p:txBody>
      </p:sp>
      <p:sp>
        <p:nvSpPr>
          <p:cNvPr id="39" name="Rectangle 38"/>
          <p:cNvSpPr/>
          <p:nvPr/>
        </p:nvSpPr>
        <p:spPr>
          <a:xfrm>
            <a:off x="6779718" y="2754199"/>
            <a:ext cx="4693506" cy="314435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1877028" y="5313782"/>
            <a:ext cx="2484558" cy="523220"/>
          </a:xfrm>
          <a:prstGeom prst="rect">
            <a:avLst/>
          </a:prstGeom>
          <a:solidFill>
            <a:srgbClr val="FFE749">
              <a:alpha val="50000"/>
            </a:srgbClr>
          </a:solidFill>
        </p:spPr>
        <p:txBody>
          <a:bodyPr wrap="square" rtlCol="0">
            <a:spAutoFit/>
          </a:bodyPr>
          <a:lstStyle/>
          <a:p>
            <a:pPr algn="ctr"/>
            <a:r>
              <a:rPr lang="fr-FR" sz="2800" b="1" dirty="0" smtClean="0">
                <a:solidFill>
                  <a:srgbClr val="C00000"/>
                </a:solidFill>
              </a:rPr>
              <a:t>PKRAD</a:t>
            </a:r>
            <a:endParaRPr lang="fr-FR" sz="2800" b="1" dirty="0">
              <a:solidFill>
                <a:srgbClr val="C00000"/>
              </a:solidFill>
            </a:endParaRPr>
          </a:p>
        </p:txBody>
      </p:sp>
      <p:pic>
        <p:nvPicPr>
          <p:cNvPr id="44" name="Image 43"/>
          <p:cNvPicPr>
            <a:picLocks noChangeAspect="1"/>
          </p:cNvPicPr>
          <p:nvPr/>
        </p:nvPicPr>
        <p:blipFill>
          <a:blip r:embed="rId4"/>
          <a:stretch>
            <a:fillRect/>
          </a:stretch>
        </p:blipFill>
        <p:spPr>
          <a:xfrm>
            <a:off x="109982" y="323385"/>
            <a:ext cx="1767046" cy="1308718"/>
          </a:xfrm>
          <a:prstGeom prst="rect">
            <a:avLst/>
          </a:prstGeom>
        </p:spPr>
      </p:pic>
    </p:spTree>
    <p:extLst>
      <p:ext uri="{BB962C8B-B14F-4D97-AF65-F5344CB8AC3E}">
        <p14:creationId xmlns:p14="http://schemas.microsoft.com/office/powerpoint/2010/main" val="914501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62027" y="356839"/>
            <a:ext cx="10058400" cy="934472"/>
          </a:xfrm>
        </p:spPr>
        <p:txBody>
          <a:bodyPr>
            <a:normAutofit/>
          </a:bodyPr>
          <a:lstStyle/>
          <a:p>
            <a:pPr algn="ctr"/>
            <a:r>
              <a:rPr lang="fr-FR" sz="4000" dirty="0" smtClean="0"/>
              <a:t>Transmission des maladies dans la famille </a:t>
            </a:r>
            <a:endParaRPr lang="fr-FR" sz="4000" dirty="0"/>
          </a:p>
        </p:txBody>
      </p:sp>
      <p:sp>
        <p:nvSpPr>
          <p:cNvPr id="2" name="ZoneTexte 1"/>
          <p:cNvSpPr txBox="1"/>
          <p:nvPr/>
        </p:nvSpPr>
        <p:spPr>
          <a:xfrm>
            <a:off x="699612" y="2009404"/>
            <a:ext cx="10961649" cy="461665"/>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wrap="square" rtlCol="0">
            <a:spAutoFit/>
          </a:bodyPr>
          <a:lstStyle/>
          <a:p>
            <a:pPr algn="ctr"/>
            <a:r>
              <a:rPr lang="fr-FR" sz="2400" b="1" dirty="0" smtClean="0"/>
              <a:t>Transmission autosomique récessive</a:t>
            </a:r>
            <a:endParaRPr lang="fr-FR" sz="2400" b="1" dirty="0"/>
          </a:p>
        </p:txBody>
      </p:sp>
      <p:sp>
        <p:nvSpPr>
          <p:cNvPr id="37" name="ZoneTexte 36"/>
          <p:cNvSpPr txBox="1"/>
          <p:nvPr/>
        </p:nvSpPr>
        <p:spPr>
          <a:xfrm>
            <a:off x="445656" y="2767432"/>
            <a:ext cx="5865495" cy="707886"/>
          </a:xfrm>
          <a:prstGeom prst="rect">
            <a:avLst/>
          </a:prstGeom>
          <a:noFill/>
        </p:spPr>
        <p:txBody>
          <a:bodyPr wrap="square" rtlCol="0">
            <a:spAutoFit/>
          </a:bodyPr>
          <a:lstStyle/>
          <a:p>
            <a:pPr marL="285750" indent="-285750" algn="ctr">
              <a:buFont typeface="Wingdings" charset="2"/>
              <a:buChar char="§"/>
            </a:pPr>
            <a:r>
              <a:rPr lang="fr-FR" sz="2000" dirty="0" smtClean="0"/>
              <a:t>Gène en cause sur un </a:t>
            </a:r>
            <a:r>
              <a:rPr lang="fr-FR" sz="2000" b="1" dirty="0" smtClean="0"/>
              <a:t>autosome </a:t>
            </a:r>
          </a:p>
          <a:p>
            <a:pPr marL="285750" indent="-285750" algn="ctr">
              <a:buFont typeface="Wingdings" charset="2"/>
              <a:buChar char="§"/>
            </a:pPr>
            <a:r>
              <a:rPr lang="fr-FR" sz="2000" b="1" dirty="0" smtClean="0"/>
              <a:t>Deux gènes mutés pour exprimer la maladie </a:t>
            </a:r>
            <a:endParaRPr lang="fr-FR" sz="2000" i="1" dirty="0">
              <a:solidFill>
                <a:srgbClr val="BD5A5E"/>
              </a:solidFill>
            </a:endParaRPr>
          </a:p>
        </p:txBody>
      </p:sp>
      <p:grpSp>
        <p:nvGrpSpPr>
          <p:cNvPr id="36" name="Grouper 35"/>
          <p:cNvGrpSpPr/>
          <p:nvPr/>
        </p:nvGrpSpPr>
        <p:grpSpPr>
          <a:xfrm>
            <a:off x="6506961" y="2641080"/>
            <a:ext cx="3488808" cy="2675675"/>
            <a:chOff x="5410200" y="1651001"/>
            <a:chExt cx="3048000" cy="2616199"/>
          </a:xfrm>
        </p:grpSpPr>
        <p:sp>
          <p:nvSpPr>
            <p:cNvPr id="40" name="Rectangle 4"/>
            <p:cNvSpPr>
              <a:spLocks noChangeArrowheads="1"/>
            </p:cNvSpPr>
            <p:nvPr/>
          </p:nvSpPr>
          <p:spPr bwMode="auto">
            <a:xfrm>
              <a:off x="6038145" y="1981200"/>
              <a:ext cx="381000" cy="381000"/>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43" name="Oval 5"/>
            <p:cNvSpPr>
              <a:spLocks noChangeArrowheads="1"/>
            </p:cNvSpPr>
            <p:nvPr/>
          </p:nvSpPr>
          <p:spPr bwMode="auto">
            <a:xfrm>
              <a:off x="7028745" y="1981201"/>
              <a:ext cx="457200" cy="415925"/>
            </a:xfrm>
            <a:prstGeom prst="ellipse">
              <a:avLst/>
            </a:prstGeom>
            <a:solidFill>
              <a:schemeClr val="bg1"/>
            </a:solidFill>
            <a:ln w="9525">
              <a:solidFill>
                <a:schemeClr val="tx1"/>
              </a:solidFill>
              <a:round/>
              <a:headEnd/>
              <a:tailEnd/>
            </a:ln>
          </p:spPr>
          <p:txBody>
            <a:bodyPr wrap="none" anchor="ctr"/>
            <a:lstStyle/>
            <a:p>
              <a:endParaRPr lang="fr-FR"/>
            </a:p>
          </p:txBody>
        </p:sp>
        <p:sp>
          <p:nvSpPr>
            <p:cNvPr id="44" name="Line 6"/>
            <p:cNvSpPr>
              <a:spLocks noChangeShapeType="1"/>
            </p:cNvSpPr>
            <p:nvPr/>
          </p:nvSpPr>
          <p:spPr bwMode="auto">
            <a:xfrm>
              <a:off x="6419145" y="2152650"/>
              <a:ext cx="609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45" name="Line 7"/>
            <p:cNvSpPr>
              <a:spLocks noChangeShapeType="1"/>
            </p:cNvSpPr>
            <p:nvPr/>
          </p:nvSpPr>
          <p:spPr bwMode="auto">
            <a:xfrm>
              <a:off x="6723945" y="2147888"/>
              <a:ext cx="0" cy="1143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46" name="Line 8"/>
            <p:cNvSpPr>
              <a:spLocks noChangeShapeType="1"/>
            </p:cNvSpPr>
            <p:nvPr/>
          </p:nvSpPr>
          <p:spPr bwMode="auto">
            <a:xfrm>
              <a:off x="5791200" y="3276600"/>
              <a:ext cx="2209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47" name="Rectangle 9"/>
            <p:cNvSpPr>
              <a:spLocks noChangeArrowheads="1"/>
            </p:cNvSpPr>
            <p:nvPr/>
          </p:nvSpPr>
          <p:spPr bwMode="auto">
            <a:xfrm>
              <a:off x="5590823" y="3519488"/>
              <a:ext cx="381000" cy="381000"/>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48" name="Oval 10"/>
            <p:cNvSpPr>
              <a:spLocks noChangeArrowheads="1"/>
            </p:cNvSpPr>
            <p:nvPr/>
          </p:nvSpPr>
          <p:spPr bwMode="auto">
            <a:xfrm>
              <a:off x="7772400" y="3533775"/>
              <a:ext cx="457200" cy="393700"/>
            </a:xfrm>
            <a:prstGeom prst="ellipse">
              <a:avLst/>
            </a:prstGeom>
            <a:solidFill>
              <a:schemeClr val="tx2"/>
            </a:solidFill>
            <a:ln w="9525">
              <a:solidFill>
                <a:schemeClr val="tx1"/>
              </a:solidFill>
              <a:round/>
              <a:headEnd/>
              <a:tailEnd/>
            </a:ln>
          </p:spPr>
          <p:txBody>
            <a:bodyPr wrap="none" anchor="ctr"/>
            <a:lstStyle/>
            <a:p>
              <a:endParaRPr lang="fr-FR"/>
            </a:p>
          </p:txBody>
        </p:sp>
        <p:sp>
          <p:nvSpPr>
            <p:cNvPr id="49" name="Line 11"/>
            <p:cNvSpPr>
              <a:spLocks noChangeShapeType="1"/>
            </p:cNvSpPr>
            <p:nvPr/>
          </p:nvSpPr>
          <p:spPr bwMode="auto">
            <a:xfrm>
              <a:off x="5777089" y="329088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50" name="Line 12"/>
            <p:cNvSpPr>
              <a:spLocks noChangeShapeType="1"/>
            </p:cNvSpPr>
            <p:nvPr/>
          </p:nvSpPr>
          <p:spPr bwMode="auto">
            <a:xfrm>
              <a:off x="7996767" y="329088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51" name="Rectangle 16"/>
            <p:cNvSpPr>
              <a:spLocks noChangeArrowheads="1"/>
            </p:cNvSpPr>
            <p:nvPr/>
          </p:nvSpPr>
          <p:spPr bwMode="auto">
            <a:xfrm>
              <a:off x="6285089" y="1651001"/>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fr-FR"/>
            </a:p>
          </p:txBody>
        </p:sp>
        <p:sp>
          <p:nvSpPr>
            <p:cNvPr id="52" name="AutoShape 17"/>
            <p:cNvSpPr>
              <a:spLocks noChangeArrowheads="1"/>
            </p:cNvSpPr>
            <p:nvPr/>
          </p:nvSpPr>
          <p:spPr bwMode="auto">
            <a:xfrm>
              <a:off x="6048023" y="2024064"/>
              <a:ext cx="348545" cy="306387"/>
            </a:xfrm>
            <a:prstGeom prst="star4">
              <a:avLst>
                <a:gd name="adj" fmla="val 12500"/>
              </a:avLst>
            </a:prstGeom>
            <a:solidFill>
              <a:srgbClr val="C50000"/>
            </a:solidFill>
            <a:ln w="9525">
              <a:solidFill>
                <a:schemeClr val="tx1"/>
              </a:solidFill>
              <a:miter lim="800000"/>
              <a:headEnd/>
              <a:tailEnd/>
            </a:ln>
          </p:spPr>
          <p:txBody>
            <a:bodyPr wrap="none" anchor="ctr"/>
            <a:lstStyle/>
            <a:p>
              <a:endParaRPr lang="fr-FR"/>
            </a:p>
          </p:txBody>
        </p:sp>
        <p:sp>
          <p:nvSpPr>
            <p:cNvPr id="53" name="AutoShape 18"/>
            <p:cNvSpPr>
              <a:spLocks noChangeArrowheads="1"/>
            </p:cNvSpPr>
            <p:nvPr/>
          </p:nvSpPr>
          <p:spPr bwMode="auto">
            <a:xfrm>
              <a:off x="7072490" y="2028825"/>
              <a:ext cx="347133" cy="306388"/>
            </a:xfrm>
            <a:prstGeom prst="star4">
              <a:avLst>
                <a:gd name="adj" fmla="val 12500"/>
              </a:avLst>
            </a:prstGeom>
            <a:solidFill>
              <a:srgbClr val="C50000"/>
            </a:solidFill>
            <a:ln w="9525">
              <a:solidFill>
                <a:schemeClr val="tx1"/>
              </a:solidFill>
              <a:miter lim="800000"/>
              <a:headEnd/>
              <a:tailEnd/>
            </a:ln>
          </p:spPr>
          <p:txBody>
            <a:bodyPr wrap="none" anchor="ctr"/>
            <a:lstStyle/>
            <a:p>
              <a:pPr algn="ctr"/>
              <a:endParaRPr lang="fr-FR"/>
            </a:p>
          </p:txBody>
        </p:sp>
        <p:sp>
          <p:nvSpPr>
            <p:cNvPr id="54" name="Rectangle 19"/>
            <p:cNvSpPr>
              <a:spLocks noChangeArrowheads="1"/>
            </p:cNvSpPr>
            <p:nvPr/>
          </p:nvSpPr>
          <p:spPr bwMode="auto">
            <a:xfrm>
              <a:off x="7068256" y="3505200"/>
              <a:ext cx="381000" cy="381000"/>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55" name="Line 20"/>
            <p:cNvSpPr>
              <a:spLocks noChangeShapeType="1"/>
            </p:cNvSpPr>
            <p:nvPr/>
          </p:nvSpPr>
          <p:spPr bwMode="auto">
            <a:xfrm>
              <a:off x="7253111" y="327660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56" name="Oval 21"/>
            <p:cNvSpPr>
              <a:spLocks noChangeArrowheads="1"/>
            </p:cNvSpPr>
            <p:nvPr/>
          </p:nvSpPr>
          <p:spPr bwMode="auto">
            <a:xfrm>
              <a:off x="6290733" y="3519488"/>
              <a:ext cx="457200" cy="3937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57" name="Line 22"/>
            <p:cNvSpPr>
              <a:spLocks noChangeShapeType="1"/>
            </p:cNvSpPr>
            <p:nvPr/>
          </p:nvSpPr>
          <p:spPr bwMode="auto">
            <a:xfrm>
              <a:off x="6515100" y="327660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fr-FR"/>
            </a:p>
          </p:txBody>
        </p:sp>
        <p:sp>
          <p:nvSpPr>
            <p:cNvPr id="58" name="AutoShape 24"/>
            <p:cNvSpPr>
              <a:spLocks noChangeArrowheads="1"/>
            </p:cNvSpPr>
            <p:nvPr/>
          </p:nvSpPr>
          <p:spPr bwMode="auto">
            <a:xfrm>
              <a:off x="5610578" y="3567114"/>
              <a:ext cx="347133" cy="306387"/>
            </a:xfrm>
            <a:prstGeom prst="star4">
              <a:avLst>
                <a:gd name="adj" fmla="val 12500"/>
              </a:avLst>
            </a:prstGeom>
            <a:solidFill>
              <a:srgbClr val="C50000"/>
            </a:solidFill>
            <a:ln w="9525">
              <a:solidFill>
                <a:schemeClr val="tx1"/>
              </a:solidFill>
              <a:miter lim="800000"/>
              <a:headEnd/>
              <a:tailEnd/>
            </a:ln>
          </p:spPr>
          <p:txBody>
            <a:bodyPr wrap="none" anchor="ctr"/>
            <a:lstStyle/>
            <a:p>
              <a:endParaRPr lang="fr-FR"/>
            </a:p>
          </p:txBody>
        </p:sp>
        <p:sp>
          <p:nvSpPr>
            <p:cNvPr id="59" name="AutoShape 25"/>
            <p:cNvSpPr>
              <a:spLocks noChangeArrowheads="1"/>
            </p:cNvSpPr>
            <p:nvPr/>
          </p:nvSpPr>
          <p:spPr bwMode="auto">
            <a:xfrm>
              <a:off x="6344356" y="3571875"/>
              <a:ext cx="347133" cy="306388"/>
            </a:xfrm>
            <a:prstGeom prst="star4">
              <a:avLst>
                <a:gd name="adj" fmla="val 12500"/>
              </a:avLst>
            </a:prstGeom>
            <a:solidFill>
              <a:srgbClr val="C50000"/>
            </a:solidFill>
            <a:ln w="9525">
              <a:solidFill>
                <a:schemeClr val="tx1"/>
              </a:solidFill>
              <a:miter lim="800000"/>
              <a:headEnd/>
              <a:tailEnd/>
            </a:ln>
          </p:spPr>
          <p:txBody>
            <a:bodyPr wrap="none" anchor="ctr"/>
            <a:lstStyle/>
            <a:p>
              <a:endParaRPr lang="fr-FR"/>
            </a:p>
          </p:txBody>
        </p:sp>
        <p:sp>
          <p:nvSpPr>
            <p:cNvPr id="60" name="Text Box 28"/>
            <p:cNvSpPr txBox="1">
              <a:spLocks noChangeArrowheads="1"/>
            </p:cNvSpPr>
            <p:nvPr/>
          </p:nvSpPr>
          <p:spPr bwMode="auto">
            <a:xfrm>
              <a:off x="5943600" y="2362200"/>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400"/>
                <a:t>m/wt</a:t>
              </a:r>
            </a:p>
          </p:txBody>
        </p:sp>
        <p:sp>
          <p:nvSpPr>
            <p:cNvPr id="61" name="Text Box 29"/>
            <p:cNvSpPr txBox="1">
              <a:spLocks noChangeArrowheads="1"/>
            </p:cNvSpPr>
            <p:nvPr/>
          </p:nvSpPr>
          <p:spPr bwMode="auto">
            <a:xfrm>
              <a:off x="7010400" y="2362200"/>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400"/>
                <a:t>m/wt</a:t>
              </a:r>
            </a:p>
          </p:txBody>
        </p:sp>
        <p:sp>
          <p:nvSpPr>
            <p:cNvPr id="62" name="Text Box 30"/>
            <p:cNvSpPr txBox="1">
              <a:spLocks noChangeArrowheads="1"/>
            </p:cNvSpPr>
            <p:nvPr/>
          </p:nvSpPr>
          <p:spPr bwMode="auto">
            <a:xfrm>
              <a:off x="5410200" y="3962400"/>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400"/>
                <a:t>m/wt</a:t>
              </a:r>
            </a:p>
          </p:txBody>
        </p:sp>
        <p:sp>
          <p:nvSpPr>
            <p:cNvPr id="63" name="Text Box 31"/>
            <p:cNvSpPr txBox="1">
              <a:spLocks noChangeArrowheads="1"/>
            </p:cNvSpPr>
            <p:nvPr/>
          </p:nvSpPr>
          <p:spPr bwMode="auto">
            <a:xfrm>
              <a:off x="6172200" y="3962400"/>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400"/>
                <a:t>m/wt</a:t>
              </a:r>
            </a:p>
          </p:txBody>
        </p:sp>
        <p:sp>
          <p:nvSpPr>
            <p:cNvPr id="64" name="Text Box 32"/>
            <p:cNvSpPr txBox="1">
              <a:spLocks noChangeArrowheads="1"/>
            </p:cNvSpPr>
            <p:nvPr/>
          </p:nvSpPr>
          <p:spPr bwMode="auto">
            <a:xfrm>
              <a:off x="6934200" y="3962400"/>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400"/>
                <a:t>wt/wt</a:t>
              </a:r>
            </a:p>
          </p:txBody>
        </p:sp>
        <p:sp>
          <p:nvSpPr>
            <p:cNvPr id="65" name="Text Box 33"/>
            <p:cNvSpPr txBox="1">
              <a:spLocks noChangeArrowheads="1"/>
            </p:cNvSpPr>
            <p:nvPr/>
          </p:nvSpPr>
          <p:spPr bwMode="auto">
            <a:xfrm>
              <a:off x="7772400" y="3962400"/>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Helvetica" charset="0"/>
                  <a:ea typeface="ＭＳ Ｐゴシック" charset="0"/>
                  <a:cs typeface="ＭＳ Ｐゴシック" charset="0"/>
                </a:defRPr>
              </a:lvl1pPr>
              <a:lvl2pPr marL="742950" indent="-285750">
                <a:defRPr sz="2800" b="1">
                  <a:solidFill>
                    <a:schemeClr val="tx1"/>
                  </a:solidFill>
                  <a:latin typeface="Helvetica" charset="0"/>
                  <a:ea typeface="ＭＳ Ｐゴシック" charset="0"/>
                </a:defRPr>
              </a:lvl2pPr>
              <a:lvl3pPr marL="1143000" indent="-228600">
                <a:defRPr sz="2800" b="1">
                  <a:solidFill>
                    <a:schemeClr val="tx1"/>
                  </a:solidFill>
                  <a:latin typeface="Helvetica" charset="0"/>
                  <a:ea typeface="ＭＳ Ｐゴシック" charset="0"/>
                </a:defRPr>
              </a:lvl3pPr>
              <a:lvl4pPr marL="1600200" indent="-228600">
                <a:defRPr sz="2800" b="1">
                  <a:solidFill>
                    <a:schemeClr val="tx1"/>
                  </a:solidFill>
                  <a:latin typeface="Helvetica" charset="0"/>
                  <a:ea typeface="ＭＳ Ｐゴシック" charset="0"/>
                </a:defRPr>
              </a:lvl4pPr>
              <a:lvl5pPr marL="2057400" indent="-228600">
                <a:defRPr sz="28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8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8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8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800" b="1">
                  <a:solidFill>
                    <a:schemeClr val="tx1"/>
                  </a:solidFill>
                  <a:latin typeface="Helvetica" charset="0"/>
                  <a:ea typeface="ＭＳ Ｐゴシック" charset="0"/>
                </a:defRPr>
              </a:lvl9pPr>
            </a:lstStyle>
            <a:p>
              <a:pPr>
                <a:spcBef>
                  <a:spcPct val="50000"/>
                </a:spcBef>
              </a:pPr>
              <a:r>
                <a:rPr lang="en-US" sz="1400"/>
                <a:t>m/m</a:t>
              </a:r>
            </a:p>
          </p:txBody>
        </p:sp>
      </p:grpSp>
      <p:sp>
        <p:nvSpPr>
          <p:cNvPr id="66" name="ZoneTexte 65"/>
          <p:cNvSpPr txBox="1"/>
          <p:nvPr/>
        </p:nvSpPr>
        <p:spPr>
          <a:xfrm>
            <a:off x="5238546" y="5486073"/>
            <a:ext cx="6200078" cy="646331"/>
          </a:xfrm>
          <a:prstGeom prst="rect">
            <a:avLst/>
          </a:prstGeom>
          <a:noFill/>
        </p:spPr>
        <p:txBody>
          <a:bodyPr wrap="square" rtlCol="0">
            <a:spAutoFit/>
          </a:bodyPr>
          <a:lstStyle/>
          <a:p>
            <a:pPr algn="ctr"/>
            <a:r>
              <a:rPr lang="fr-FR" i="1" dirty="0" smtClean="0"/>
              <a:t>1 risque sur 2 de transmettre le gène malade </a:t>
            </a:r>
          </a:p>
          <a:p>
            <a:pPr algn="ctr"/>
            <a:r>
              <a:rPr lang="fr-FR" i="1" dirty="0" smtClean="0"/>
              <a:t>1 chance sur 2 de transmettre le gène normal</a:t>
            </a:r>
            <a:endParaRPr lang="fr-FR" i="1" dirty="0"/>
          </a:p>
        </p:txBody>
      </p:sp>
      <p:sp>
        <p:nvSpPr>
          <p:cNvPr id="67" name="ZoneTexte 66"/>
          <p:cNvSpPr txBox="1"/>
          <p:nvPr/>
        </p:nvSpPr>
        <p:spPr>
          <a:xfrm>
            <a:off x="1948582" y="3888136"/>
            <a:ext cx="2330583" cy="830997"/>
          </a:xfrm>
          <a:prstGeom prst="rect">
            <a:avLst/>
          </a:prstGeom>
          <a:solidFill>
            <a:schemeClr val="accent6">
              <a:lumMod val="60000"/>
              <a:lumOff val="40000"/>
              <a:alpha val="75000"/>
            </a:schemeClr>
          </a:solidFill>
        </p:spPr>
        <p:txBody>
          <a:bodyPr wrap="square" rtlCol="0">
            <a:spAutoFit/>
          </a:bodyPr>
          <a:lstStyle/>
          <a:p>
            <a:pPr algn="ctr"/>
            <a:r>
              <a:rPr lang="fr-FR" sz="2400" b="1" dirty="0" smtClean="0">
                <a:solidFill>
                  <a:srgbClr val="002060"/>
                </a:solidFill>
              </a:rPr>
              <a:t>1 enfant </a:t>
            </a:r>
            <a:r>
              <a:rPr lang="fr-FR" sz="2400" b="1" smtClean="0">
                <a:solidFill>
                  <a:srgbClr val="002060"/>
                </a:solidFill>
              </a:rPr>
              <a:t>sur 4 </a:t>
            </a:r>
            <a:r>
              <a:rPr lang="fr-FR" sz="2400" b="1" dirty="0" smtClean="0">
                <a:solidFill>
                  <a:srgbClr val="002060"/>
                </a:solidFill>
              </a:rPr>
              <a:t>atteint </a:t>
            </a:r>
            <a:endParaRPr lang="fr-FR" sz="2400" b="1" dirty="0">
              <a:solidFill>
                <a:srgbClr val="002060"/>
              </a:solidFill>
            </a:endParaRPr>
          </a:p>
        </p:txBody>
      </p:sp>
      <p:sp>
        <p:nvSpPr>
          <p:cNvPr id="69" name="ZoneTexte 68"/>
          <p:cNvSpPr txBox="1"/>
          <p:nvPr/>
        </p:nvSpPr>
        <p:spPr>
          <a:xfrm>
            <a:off x="1877028" y="5313782"/>
            <a:ext cx="2484558" cy="523220"/>
          </a:xfrm>
          <a:prstGeom prst="rect">
            <a:avLst/>
          </a:prstGeom>
          <a:solidFill>
            <a:schemeClr val="accent6">
              <a:lumMod val="60000"/>
              <a:lumOff val="40000"/>
              <a:alpha val="75000"/>
            </a:schemeClr>
          </a:solidFill>
        </p:spPr>
        <p:txBody>
          <a:bodyPr wrap="square" rtlCol="0">
            <a:spAutoFit/>
          </a:bodyPr>
          <a:lstStyle/>
          <a:p>
            <a:pPr algn="ctr"/>
            <a:r>
              <a:rPr lang="fr-FR" sz="2800" b="1" dirty="0" smtClean="0">
                <a:solidFill>
                  <a:srgbClr val="002060"/>
                </a:solidFill>
              </a:rPr>
              <a:t>PKRR</a:t>
            </a:r>
            <a:endParaRPr lang="fr-FR" sz="2800" b="1" dirty="0">
              <a:solidFill>
                <a:srgbClr val="002060"/>
              </a:solidFill>
            </a:endParaRPr>
          </a:p>
        </p:txBody>
      </p:sp>
      <p:pic>
        <p:nvPicPr>
          <p:cNvPr id="70" name="Image 69"/>
          <p:cNvPicPr>
            <a:picLocks noChangeAspect="1"/>
          </p:cNvPicPr>
          <p:nvPr/>
        </p:nvPicPr>
        <p:blipFill>
          <a:blip r:embed="rId4"/>
          <a:stretch>
            <a:fillRect/>
          </a:stretch>
        </p:blipFill>
        <p:spPr>
          <a:xfrm>
            <a:off x="109982" y="287868"/>
            <a:ext cx="1767046" cy="1308718"/>
          </a:xfrm>
          <a:prstGeom prst="rect">
            <a:avLst/>
          </a:prstGeom>
        </p:spPr>
      </p:pic>
    </p:spTree>
    <p:extLst>
      <p:ext uri="{BB962C8B-B14F-4D97-AF65-F5344CB8AC3E}">
        <p14:creationId xmlns:p14="http://schemas.microsoft.com/office/powerpoint/2010/main" val="983339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394863"/>
            <a:ext cx="10058400" cy="914400"/>
          </a:xfrm>
        </p:spPr>
        <p:txBody>
          <a:bodyPr/>
          <a:lstStyle/>
          <a:p>
            <a:pPr algn="ctr"/>
            <a:r>
              <a:rPr lang="fr-FR" b="1" smtClean="0">
                <a:solidFill>
                  <a:srgbClr val="C00000"/>
                </a:solidFill>
              </a:rPr>
              <a:t>Génétique de la PKRAD </a:t>
            </a:r>
            <a:endParaRPr lang="fr-FR" b="1" dirty="0">
              <a:solidFill>
                <a:srgbClr val="C00000"/>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r 12"/>
          <p:cNvGrpSpPr/>
          <p:nvPr/>
        </p:nvGrpSpPr>
        <p:grpSpPr>
          <a:xfrm>
            <a:off x="1097281" y="1891129"/>
            <a:ext cx="5952573" cy="1246581"/>
            <a:chOff x="1097281" y="1891129"/>
            <a:chExt cx="4676093" cy="1246581"/>
          </a:xfrm>
        </p:grpSpPr>
        <p:sp>
          <p:nvSpPr>
            <p:cNvPr id="5" name="Rectangle 4"/>
            <p:cNvSpPr/>
            <p:nvPr/>
          </p:nvSpPr>
          <p:spPr>
            <a:xfrm>
              <a:off x="1097281" y="2352794"/>
              <a:ext cx="2496143" cy="461665"/>
            </a:xfrm>
            <a:prstGeom prst="rect">
              <a:avLst/>
            </a:prstGeom>
            <a:solidFill>
              <a:srgbClr val="FFE749"/>
            </a:solidFill>
          </p:spPr>
          <p:txBody>
            <a:bodyPr wrap="square">
              <a:spAutoFit/>
            </a:bodyPr>
            <a:lstStyle/>
            <a:p>
              <a:pPr algn="ctr"/>
              <a:r>
                <a:rPr lang="fr-FR" sz="2400" dirty="0"/>
                <a:t>2 </a:t>
              </a:r>
              <a:r>
                <a:rPr lang="fr-FR" sz="2400" dirty="0" smtClean="0"/>
                <a:t>principaux gènes  </a:t>
              </a:r>
              <a:endParaRPr lang="fr-FR" sz="2400" dirty="0"/>
            </a:p>
          </p:txBody>
        </p:sp>
        <p:sp>
          <p:nvSpPr>
            <p:cNvPr id="6" name="Rectangle 5"/>
            <p:cNvSpPr/>
            <p:nvPr/>
          </p:nvSpPr>
          <p:spPr>
            <a:xfrm>
              <a:off x="4192492" y="1891129"/>
              <a:ext cx="1580882"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fr-FR" sz="2400" smtClean="0"/>
                <a:t>Gène PKD1</a:t>
              </a:r>
              <a:endParaRPr lang="fr-FR" sz="2400" dirty="0"/>
            </a:p>
          </p:txBody>
        </p:sp>
        <p:sp>
          <p:nvSpPr>
            <p:cNvPr id="7" name="Rectangle 6"/>
            <p:cNvSpPr/>
            <p:nvPr/>
          </p:nvSpPr>
          <p:spPr>
            <a:xfrm>
              <a:off x="4192492" y="2676045"/>
              <a:ext cx="1580882"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fr-FR" sz="2400" dirty="0" smtClean="0"/>
                <a:t>Gène PKD2</a:t>
              </a:r>
              <a:endParaRPr lang="fr-FR" sz="2400" dirty="0"/>
            </a:p>
          </p:txBody>
        </p:sp>
        <p:cxnSp>
          <p:nvCxnSpPr>
            <p:cNvPr id="9" name="Connecteur droit avec flèche 8"/>
            <p:cNvCxnSpPr/>
            <p:nvPr/>
          </p:nvCxnSpPr>
          <p:spPr>
            <a:xfrm flipV="1">
              <a:off x="3726180" y="2192053"/>
              <a:ext cx="333556" cy="265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3724680" y="2561385"/>
              <a:ext cx="335056" cy="229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4" name="Tableau 13"/>
          <p:cNvGraphicFramePr>
            <a:graphicFrameLocks noGrp="1"/>
          </p:cNvGraphicFramePr>
          <p:nvPr>
            <p:extLst>
              <p:ext uri="{D42A27DB-BD31-4B8C-83A1-F6EECF244321}">
                <p14:modId xmlns:p14="http://schemas.microsoft.com/office/powerpoint/2010/main" val="1786850341"/>
              </p:ext>
            </p:extLst>
          </p:nvPr>
        </p:nvGraphicFramePr>
        <p:xfrm>
          <a:off x="5037423" y="3497984"/>
          <a:ext cx="6426030" cy="2344883"/>
        </p:xfrm>
        <a:graphic>
          <a:graphicData uri="http://schemas.openxmlformats.org/drawingml/2006/table">
            <a:tbl>
              <a:tblPr firstRow="1" bandRow="1">
                <a:tableStyleId>{74C1A8A3-306A-4EB7-A6B1-4F7E0EB9C5D6}</a:tableStyleId>
              </a:tblPr>
              <a:tblGrid>
                <a:gridCol w="2634616"/>
                <a:gridCol w="1839951"/>
                <a:gridCol w="1951463"/>
              </a:tblGrid>
              <a:tr h="404872">
                <a:tc>
                  <a:txBody>
                    <a:bodyPr/>
                    <a:lstStyle/>
                    <a:p>
                      <a:endParaRPr lang="fr-FR" dirty="0"/>
                    </a:p>
                  </a:txBody>
                  <a:tcPr/>
                </a:tc>
                <a:tc>
                  <a:txBody>
                    <a:bodyPr/>
                    <a:lstStyle/>
                    <a:p>
                      <a:pPr algn="ctr"/>
                      <a:r>
                        <a:rPr lang="fr-FR" dirty="0" smtClean="0"/>
                        <a:t>PKD1</a:t>
                      </a:r>
                      <a:endParaRPr lang="fr-FR" dirty="0"/>
                    </a:p>
                  </a:txBody>
                  <a:tcPr/>
                </a:tc>
                <a:tc>
                  <a:txBody>
                    <a:bodyPr/>
                    <a:lstStyle/>
                    <a:p>
                      <a:pPr algn="ctr"/>
                      <a:r>
                        <a:rPr lang="fr-FR" dirty="0" smtClean="0"/>
                        <a:t>PKD2</a:t>
                      </a:r>
                      <a:endParaRPr lang="fr-FR" dirty="0"/>
                    </a:p>
                  </a:txBody>
                  <a:tcPr/>
                </a:tc>
              </a:tr>
              <a:tr h="410495">
                <a:tc>
                  <a:txBody>
                    <a:bodyPr/>
                    <a:lstStyle/>
                    <a:p>
                      <a:r>
                        <a:rPr lang="fr-FR" dirty="0" smtClean="0"/>
                        <a:t>Fréquence</a:t>
                      </a:r>
                      <a:r>
                        <a:rPr lang="fr-FR" baseline="0" dirty="0" smtClean="0"/>
                        <a:t> </a:t>
                      </a:r>
                      <a:endParaRPr lang="fr-FR" dirty="0"/>
                    </a:p>
                  </a:txBody>
                  <a:tcPr/>
                </a:tc>
                <a:tc>
                  <a:txBody>
                    <a:bodyPr/>
                    <a:lstStyle/>
                    <a:p>
                      <a:pPr algn="ctr"/>
                      <a:r>
                        <a:rPr lang="fr-FR" dirty="0" smtClean="0"/>
                        <a:t>85%</a:t>
                      </a:r>
                      <a:endParaRPr lang="fr-FR" dirty="0"/>
                    </a:p>
                  </a:txBody>
                  <a:tcPr/>
                </a:tc>
                <a:tc>
                  <a:txBody>
                    <a:bodyPr/>
                    <a:lstStyle/>
                    <a:p>
                      <a:pPr algn="ctr"/>
                      <a:r>
                        <a:rPr lang="fr-FR" dirty="0" smtClean="0"/>
                        <a:t>15%</a:t>
                      </a:r>
                      <a:endParaRPr lang="fr-FR" dirty="0"/>
                    </a:p>
                  </a:txBody>
                  <a:tcPr/>
                </a:tc>
              </a:tr>
              <a:tr h="410495">
                <a:tc>
                  <a:txBody>
                    <a:bodyPr/>
                    <a:lstStyle/>
                    <a:p>
                      <a:r>
                        <a:rPr lang="fr-FR" dirty="0" smtClean="0"/>
                        <a:t>Localisation</a:t>
                      </a:r>
                      <a:r>
                        <a:rPr lang="fr-FR" baseline="0" dirty="0" smtClean="0"/>
                        <a:t> </a:t>
                      </a: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Chromosome</a:t>
                      </a:r>
                      <a:r>
                        <a:rPr lang="fr-FR" baseline="0" dirty="0" smtClean="0"/>
                        <a:t> </a:t>
                      </a:r>
                      <a:r>
                        <a:rPr lang="fr-FR" dirty="0" smtClean="0"/>
                        <a:t>16</a:t>
                      </a: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Chromosome</a:t>
                      </a:r>
                      <a:r>
                        <a:rPr lang="fr-FR" baseline="0" dirty="0" smtClean="0"/>
                        <a:t> </a:t>
                      </a:r>
                      <a:r>
                        <a:rPr lang="fr-FR" dirty="0" smtClean="0"/>
                        <a:t>4</a:t>
                      </a:r>
                      <a:endParaRPr lang="fr-FR" dirty="0"/>
                    </a:p>
                  </a:txBody>
                  <a:tcPr/>
                </a:tc>
              </a:tr>
              <a:tr h="410495">
                <a:tc>
                  <a:txBody>
                    <a:bodyPr/>
                    <a:lstStyle/>
                    <a:p>
                      <a:r>
                        <a:rPr lang="fr-FR" dirty="0" smtClean="0"/>
                        <a:t>Protéine mutée </a:t>
                      </a:r>
                      <a:endParaRPr lang="fr-FR" dirty="0"/>
                    </a:p>
                  </a:txBody>
                  <a:tcPr/>
                </a:tc>
                <a:tc>
                  <a:txBody>
                    <a:bodyPr/>
                    <a:lstStyle/>
                    <a:p>
                      <a:pPr algn="ctr"/>
                      <a:r>
                        <a:rPr lang="fr-FR" dirty="0" err="1" smtClean="0"/>
                        <a:t>Polycystine</a:t>
                      </a:r>
                      <a:r>
                        <a:rPr lang="fr-FR" baseline="0" dirty="0" smtClean="0"/>
                        <a:t> 1</a:t>
                      </a:r>
                      <a:endParaRPr lang="fr-FR" dirty="0"/>
                    </a:p>
                  </a:txBody>
                  <a:tcPr/>
                </a:tc>
                <a:tc>
                  <a:txBody>
                    <a:bodyPr/>
                    <a:lstStyle/>
                    <a:p>
                      <a:pPr algn="ctr"/>
                      <a:r>
                        <a:rPr lang="fr-FR" dirty="0" err="1" smtClean="0"/>
                        <a:t>Polycystine</a:t>
                      </a:r>
                      <a:r>
                        <a:rPr lang="fr-FR" dirty="0" smtClean="0"/>
                        <a:t> 2</a:t>
                      </a:r>
                      <a:endParaRPr lang="fr-FR" dirty="0"/>
                    </a:p>
                  </a:txBody>
                  <a:tcPr/>
                </a:tc>
              </a:tr>
              <a:tr h="708526">
                <a:tc>
                  <a:txBody>
                    <a:bodyPr/>
                    <a:lstStyle/>
                    <a:p>
                      <a:r>
                        <a:rPr lang="fr-FR" dirty="0" smtClean="0"/>
                        <a:t>Age moyen</a:t>
                      </a:r>
                      <a:r>
                        <a:rPr lang="fr-FR" baseline="0" dirty="0" smtClean="0"/>
                        <a:t> de IR terminale</a:t>
                      </a:r>
                      <a:endParaRPr lang="fr-FR" dirty="0"/>
                    </a:p>
                  </a:txBody>
                  <a:tcPr/>
                </a:tc>
                <a:tc>
                  <a:txBody>
                    <a:bodyPr/>
                    <a:lstStyle/>
                    <a:p>
                      <a:pPr algn="ctr"/>
                      <a:r>
                        <a:rPr lang="fr-FR" dirty="0" smtClean="0"/>
                        <a:t>54</a:t>
                      </a:r>
                      <a:r>
                        <a:rPr lang="fr-FR" baseline="0" dirty="0" smtClean="0"/>
                        <a:t> ans</a:t>
                      </a:r>
                      <a:endParaRPr lang="fr-FR" dirty="0"/>
                    </a:p>
                  </a:txBody>
                  <a:tcPr/>
                </a:tc>
                <a:tc>
                  <a:txBody>
                    <a:bodyPr/>
                    <a:lstStyle/>
                    <a:p>
                      <a:pPr algn="ctr"/>
                      <a:r>
                        <a:rPr lang="fr-FR" dirty="0" smtClean="0"/>
                        <a:t>69 ans</a:t>
                      </a:r>
                      <a:endParaRPr lang="fr-FR" dirty="0"/>
                    </a:p>
                  </a:txBody>
                  <a:tcPr/>
                </a:tc>
              </a:tr>
            </a:tbl>
          </a:graphicData>
        </a:graphic>
      </p:graphicFrame>
      <p:pic>
        <p:nvPicPr>
          <p:cNvPr id="15" name="Image 14"/>
          <p:cNvPicPr>
            <a:picLocks noChangeAspect="1"/>
          </p:cNvPicPr>
          <p:nvPr/>
        </p:nvPicPr>
        <p:blipFill>
          <a:blip r:embed="rId4"/>
          <a:stretch>
            <a:fillRect/>
          </a:stretch>
        </p:blipFill>
        <p:spPr>
          <a:xfrm>
            <a:off x="410588" y="327764"/>
            <a:ext cx="1767046" cy="1308718"/>
          </a:xfrm>
          <a:prstGeom prst="rect">
            <a:avLst/>
          </a:prstGeom>
        </p:spPr>
      </p:pic>
      <p:pic>
        <p:nvPicPr>
          <p:cNvPr id="16" name="Image 15"/>
          <p:cNvPicPr>
            <a:picLocks noChangeAspect="1"/>
          </p:cNvPicPr>
          <p:nvPr/>
        </p:nvPicPr>
        <p:blipFill>
          <a:blip r:embed="rId5"/>
          <a:stretch>
            <a:fillRect/>
          </a:stretch>
        </p:blipFill>
        <p:spPr>
          <a:xfrm>
            <a:off x="1517650" y="3497984"/>
            <a:ext cx="2396428" cy="2387434"/>
          </a:xfrm>
          <a:prstGeom prst="rect">
            <a:avLst/>
          </a:prstGeom>
        </p:spPr>
      </p:pic>
      <p:grpSp>
        <p:nvGrpSpPr>
          <p:cNvPr id="10" name="Grouper 9"/>
          <p:cNvGrpSpPr/>
          <p:nvPr/>
        </p:nvGrpSpPr>
        <p:grpSpPr>
          <a:xfrm>
            <a:off x="8034766" y="2352794"/>
            <a:ext cx="3249466" cy="488923"/>
            <a:chOff x="8034766" y="2352794"/>
            <a:chExt cx="3249466" cy="488923"/>
          </a:xfrm>
        </p:grpSpPr>
        <p:sp>
          <p:nvSpPr>
            <p:cNvPr id="8" name="Rectangle à coins arrondis 7"/>
            <p:cNvSpPr/>
            <p:nvPr/>
          </p:nvSpPr>
          <p:spPr>
            <a:xfrm>
              <a:off x="8034766" y="2352794"/>
              <a:ext cx="3249466" cy="4889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a:p>
          </p:txBody>
        </p:sp>
        <p:sp>
          <p:nvSpPr>
            <p:cNvPr id="3" name="ZoneTexte 2"/>
            <p:cNvSpPr txBox="1"/>
            <p:nvPr/>
          </p:nvSpPr>
          <p:spPr>
            <a:xfrm>
              <a:off x="8034766" y="2421374"/>
              <a:ext cx="3249466" cy="400110"/>
            </a:xfrm>
            <a:prstGeom prst="rect">
              <a:avLst/>
            </a:prstGeom>
            <a:noFill/>
          </p:spPr>
          <p:txBody>
            <a:bodyPr wrap="square" rtlCol="0">
              <a:spAutoFit/>
            </a:bodyPr>
            <a:lstStyle/>
            <a:p>
              <a:pPr algn="ctr"/>
              <a:r>
                <a:rPr lang="fr-FR" sz="2000" b="1" i="1" smtClean="0"/>
                <a:t>Mutation «  de novo » = 5%</a:t>
              </a:r>
              <a:endParaRPr lang="fr-FR" sz="2000" b="1" i="1"/>
            </a:p>
          </p:txBody>
        </p:sp>
      </p:grpSp>
    </p:spTree>
    <p:extLst>
      <p:ext uri="{BB962C8B-B14F-4D97-AF65-F5344CB8AC3E}">
        <p14:creationId xmlns:p14="http://schemas.microsoft.com/office/powerpoint/2010/main" val="147269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062990" y="274320"/>
            <a:ext cx="10058400" cy="1051560"/>
          </a:xfrm>
        </p:spPr>
        <p:txBody>
          <a:bodyPr>
            <a:normAutofit/>
          </a:bodyPr>
          <a:lstStyle/>
          <a:p>
            <a:pPr algn="ctr"/>
            <a:r>
              <a:rPr lang="fr-FR" dirty="0" smtClean="0"/>
              <a:t>Le rein normal  </a:t>
            </a:r>
            <a:endParaRPr lang="fr-FR" sz="2400" dirty="0"/>
          </a:p>
        </p:txBody>
      </p:sp>
      <p:pic>
        <p:nvPicPr>
          <p:cNvPr id="8" name="Image 7"/>
          <p:cNvPicPr>
            <a:picLocks noChangeAspect="1"/>
          </p:cNvPicPr>
          <p:nvPr/>
        </p:nvPicPr>
        <p:blipFill>
          <a:blip r:embed="rId3"/>
          <a:stretch>
            <a:fillRect/>
          </a:stretch>
        </p:blipFill>
        <p:spPr>
          <a:xfrm>
            <a:off x="9187510" y="2656212"/>
            <a:ext cx="2407004" cy="2772538"/>
          </a:xfrm>
          <a:prstGeom prst="rect">
            <a:avLst/>
          </a:prstGeom>
        </p:spPr>
      </p:pic>
      <p:pic>
        <p:nvPicPr>
          <p:cNvPr id="9" name="Image 8"/>
          <p:cNvPicPr>
            <a:picLocks noChangeAspect="1"/>
          </p:cNvPicPr>
          <p:nvPr/>
        </p:nvPicPr>
        <p:blipFill rotWithShape="1">
          <a:blip r:embed="rId4"/>
          <a:srcRect l="-807" t="-863" r="70863" b="39123"/>
          <a:stretch/>
        </p:blipFill>
        <p:spPr>
          <a:xfrm>
            <a:off x="676237" y="98599"/>
            <a:ext cx="1400448" cy="2093454"/>
          </a:xfrm>
          <a:prstGeom prst="rect">
            <a:avLst/>
          </a:prstGeom>
        </p:spPr>
      </p:pic>
      <p:sp>
        <p:nvSpPr>
          <p:cNvPr id="10" name="ZoneTexte 9"/>
          <p:cNvSpPr txBox="1"/>
          <p:nvPr/>
        </p:nvSpPr>
        <p:spPr>
          <a:xfrm>
            <a:off x="2621115" y="2192053"/>
            <a:ext cx="6566395" cy="3046988"/>
          </a:xfrm>
          <a:prstGeom prst="rect">
            <a:avLst/>
          </a:prstGeom>
          <a:noFill/>
        </p:spPr>
        <p:txBody>
          <a:bodyPr wrap="square" rtlCol="0">
            <a:spAutoFit/>
          </a:bodyPr>
          <a:lstStyle/>
          <a:p>
            <a:pPr algn="ctr"/>
            <a:r>
              <a:rPr lang="fr-FR" sz="2400" b="1" dirty="0" smtClean="0">
                <a:solidFill>
                  <a:srgbClr val="C00000"/>
                </a:solidFill>
              </a:rPr>
              <a:t>Trois grandes fonctions :</a:t>
            </a:r>
          </a:p>
          <a:p>
            <a:pPr algn="ctr"/>
            <a:endParaRPr lang="fr-FR" sz="800" b="1" dirty="0" smtClean="0">
              <a:solidFill>
                <a:srgbClr val="C00000"/>
              </a:solidFill>
            </a:endParaRPr>
          </a:p>
          <a:p>
            <a:pPr algn="ctr"/>
            <a:r>
              <a:rPr lang="fr-FR" sz="2400" b="1" dirty="0" smtClean="0"/>
              <a:t>1- élimination des déchets </a:t>
            </a:r>
            <a:r>
              <a:rPr lang="fr-FR" dirty="0" smtClean="0"/>
              <a:t>(urée-</a:t>
            </a:r>
            <a:r>
              <a:rPr lang="fr-FR" dirty="0" err="1" smtClean="0"/>
              <a:t>créat</a:t>
            </a:r>
            <a:r>
              <a:rPr lang="fr-FR" dirty="0" smtClean="0"/>
              <a:t>)</a:t>
            </a:r>
          </a:p>
          <a:p>
            <a:pPr algn="ctr"/>
            <a:endParaRPr lang="fr-FR" sz="800" b="1" dirty="0" smtClean="0"/>
          </a:p>
          <a:p>
            <a:pPr algn="ctr"/>
            <a:r>
              <a:rPr lang="fr-FR" sz="2400" b="1" dirty="0" smtClean="0"/>
              <a:t>2- maintien de l’équilibre de la composition de l’organisme</a:t>
            </a:r>
          </a:p>
          <a:p>
            <a:pPr algn="ctr"/>
            <a:r>
              <a:rPr lang="fr-FR" sz="800" b="1" dirty="0" smtClean="0"/>
              <a:t> </a:t>
            </a:r>
          </a:p>
          <a:p>
            <a:pPr algn="ctr"/>
            <a:r>
              <a:rPr lang="fr-FR" sz="2400" b="1" dirty="0" smtClean="0"/>
              <a:t>3- fabrication de 3 hormones : </a:t>
            </a:r>
          </a:p>
          <a:p>
            <a:pPr algn="ctr"/>
            <a:r>
              <a:rPr lang="fr-FR" sz="2400" i="1" dirty="0" smtClean="0"/>
              <a:t>EPO , Rénine, vitamine D active </a:t>
            </a:r>
          </a:p>
          <a:p>
            <a:pPr algn="ctr"/>
            <a:r>
              <a:rPr lang="fr-FR" sz="2400" dirty="0" smtClean="0"/>
              <a:t> </a:t>
            </a:r>
            <a:endParaRPr lang="fr-FR" sz="2400" dirty="0"/>
          </a:p>
        </p:txBody>
      </p:sp>
      <p:pic>
        <p:nvPicPr>
          <p:cNvPr id="2" name="Image 1"/>
          <p:cNvPicPr>
            <a:picLocks noChangeAspect="1"/>
          </p:cNvPicPr>
          <p:nvPr/>
        </p:nvPicPr>
        <p:blipFill rotWithShape="1">
          <a:blip r:embed="rId5"/>
          <a:srcRect l="9394" t="-62" r="14498"/>
          <a:stretch/>
        </p:blipFill>
        <p:spPr>
          <a:xfrm>
            <a:off x="174928" y="2192053"/>
            <a:ext cx="2403067" cy="3049891"/>
          </a:xfrm>
          <a:prstGeom prst="rect">
            <a:avLst/>
          </a:prstGeom>
        </p:spPr>
      </p:pic>
    </p:spTree>
    <p:extLst>
      <p:ext uri="{BB962C8B-B14F-4D97-AF65-F5344CB8AC3E}">
        <p14:creationId xmlns:p14="http://schemas.microsoft.com/office/powerpoint/2010/main" val="1675817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7634" y="527055"/>
            <a:ext cx="8204151" cy="914400"/>
          </a:xfrm>
        </p:spPr>
        <p:txBody>
          <a:bodyPr>
            <a:noAutofit/>
          </a:bodyPr>
          <a:lstStyle/>
          <a:p>
            <a:pPr algn="ctr"/>
            <a:r>
              <a:rPr lang="fr-FR" smtClean="0">
                <a:solidFill>
                  <a:schemeClr val="tx1"/>
                </a:solidFill>
              </a:rPr>
              <a:t>Anomalies PKD1 </a:t>
            </a:r>
            <a:r>
              <a:rPr lang="fr-FR" dirty="0" smtClean="0">
                <a:solidFill>
                  <a:schemeClr val="tx1"/>
                </a:solidFill>
              </a:rPr>
              <a:t>et PKD2</a:t>
            </a:r>
            <a:br>
              <a:rPr lang="fr-FR" dirty="0" smtClean="0">
                <a:solidFill>
                  <a:schemeClr val="tx1"/>
                </a:solidFill>
              </a:rPr>
            </a:br>
            <a:r>
              <a:rPr lang="fr-FR" sz="3600" dirty="0" smtClean="0">
                <a:solidFill>
                  <a:schemeClr val="tx1"/>
                </a:solidFill>
              </a:rPr>
              <a:t>maladies similaires mais pas identiques </a:t>
            </a:r>
            <a:endParaRPr lang="fr-FR" sz="3600" dirty="0">
              <a:solidFill>
                <a:schemeClr val="tx1"/>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r 16"/>
          <p:cNvGrpSpPr/>
          <p:nvPr/>
        </p:nvGrpSpPr>
        <p:grpSpPr>
          <a:xfrm>
            <a:off x="736985" y="2026328"/>
            <a:ext cx="9845135" cy="494071"/>
            <a:chOff x="736985" y="2026328"/>
            <a:chExt cx="9845135" cy="494071"/>
          </a:xfrm>
        </p:grpSpPr>
        <p:sp>
          <p:nvSpPr>
            <p:cNvPr id="6" name="Rectangle 5"/>
            <p:cNvSpPr/>
            <p:nvPr/>
          </p:nvSpPr>
          <p:spPr>
            <a:xfrm>
              <a:off x="736985" y="2026328"/>
              <a:ext cx="1580882"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fr-FR" sz="2400" dirty="0" smtClean="0"/>
                <a:t>Gène PKD1</a:t>
              </a:r>
              <a:endParaRPr lang="fr-FR" sz="2400" dirty="0"/>
            </a:p>
          </p:txBody>
        </p:sp>
        <p:sp>
          <p:nvSpPr>
            <p:cNvPr id="7" name="Rectangle 6"/>
            <p:cNvSpPr/>
            <p:nvPr/>
          </p:nvSpPr>
          <p:spPr>
            <a:xfrm>
              <a:off x="9001238" y="2058734"/>
              <a:ext cx="1580882"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fr-FR" sz="2400" dirty="0" smtClean="0"/>
                <a:t>Gène PKD2</a:t>
              </a:r>
              <a:endParaRPr lang="fr-FR" sz="2400" dirty="0"/>
            </a:p>
          </p:txBody>
        </p:sp>
      </p:grpSp>
      <p:pic>
        <p:nvPicPr>
          <p:cNvPr id="15" name="Image 14"/>
          <p:cNvPicPr>
            <a:picLocks noChangeAspect="1"/>
          </p:cNvPicPr>
          <p:nvPr/>
        </p:nvPicPr>
        <p:blipFill>
          <a:blip r:embed="rId4"/>
          <a:stretch>
            <a:fillRect/>
          </a:stretch>
        </p:blipFill>
        <p:spPr>
          <a:xfrm>
            <a:off x="410588" y="354658"/>
            <a:ext cx="1767046" cy="1308718"/>
          </a:xfrm>
          <a:prstGeom prst="rect">
            <a:avLst/>
          </a:prstGeom>
        </p:spPr>
      </p:pic>
      <p:sp>
        <p:nvSpPr>
          <p:cNvPr id="5" name="ZoneTexte 4"/>
          <p:cNvSpPr txBox="1"/>
          <p:nvPr/>
        </p:nvSpPr>
        <p:spPr>
          <a:xfrm>
            <a:off x="0" y="2968400"/>
            <a:ext cx="3556529" cy="2308324"/>
          </a:xfrm>
          <a:prstGeom prst="rect">
            <a:avLst/>
          </a:prstGeom>
          <a:noFill/>
        </p:spPr>
        <p:txBody>
          <a:bodyPr wrap="square" rtlCol="0">
            <a:spAutoFit/>
          </a:bodyPr>
          <a:lstStyle/>
          <a:p>
            <a:pPr marL="285750" indent="-285750" algn="ctr">
              <a:buFont typeface="Wingdings" charset="2"/>
              <a:buChar char="§"/>
            </a:pPr>
            <a:r>
              <a:rPr lang="fr-FR" dirty="0" smtClean="0"/>
              <a:t>Identifiée en </a:t>
            </a:r>
            <a:r>
              <a:rPr lang="fr-FR" b="1" dirty="0" smtClean="0"/>
              <a:t>1995</a:t>
            </a:r>
          </a:p>
          <a:p>
            <a:pPr marL="285750" indent="-285750" algn="ctr">
              <a:buFont typeface="Wingdings" charset="2"/>
              <a:buChar char="§"/>
            </a:pPr>
            <a:endParaRPr lang="fr-FR" dirty="0" smtClean="0"/>
          </a:p>
          <a:p>
            <a:pPr marL="285750" indent="-285750" algn="ctr">
              <a:buFont typeface="Wingdings" charset="2"/>
              <a:buChar char="§"/>
            </a:pPr>
            <a:r>
              <a:rPr lang="fr-FR" dirty="0" smtClean="0"/>
              <a:t>Protéine : </a:t>
            </a:r>
            <a:r>
              <a:rPr lang="fr-FR" b="1" dirty="0" err="1" smtClean="0"/>
              <a:t>Polycystine</a:t>
            </a:r>
            <a:r>
              <a:rPr lang="fr-FR" b="1" dirty="0" smtClean="0"/>
              <a:t> 1</a:t>
            </a:r>
          </a:p>
          <a:p>
            <a:pPr marL="285750" indent="-285750" algn="ctr">
              <a:buFont typeface="Wingdings" charset="2"/>
              <a:buChar char="§"/>
            </a:pPr>
            <a:endParaRPr lang="fr-FR" dirty="0" smtClean="0"/>
          </a:p>
          <a:p>
            <a:pPr marL="285750" indent="-285750" algn="ctr">
              <a:buFont typeface="Wingdings" charset="2"/>
              <a:buChar char="§"/>
            </a:pPr>
            <a:r>
              <a:rPr lang="fr-FR" dirty="0" smtClean="0"/>
              <a:t>Insuffisance rénale plus  </a:t>
            </a:r>
            <a:r>
              <a:rPr lang="fr-FR" u="sng" dirty="0" smtClean="0"/>
              <a:t>précoce</a:t>
            </a:r>
            <a:r>
              <a:rPr lang="fr-FR" dirty="0" smtClean="0"/>
              <a:t> </a:t>
            </a:r>
          </a:p>
          <a:p>
            <a:pPr marL="285750" indent="-285750" algn="ctr">
              <a:buFont typeface="Wingdings" charset="2"/>
              <a:buChar char="§"/>
            </a:pPr>
            <a:endParaRPr lang="fr-FR" dirty="0"/>
          </a:p>
          <a:p>
            <a:pPr marL="285750" indent="-285750" algn="ctr">
              <a:buFont typeface="Wingdings" charset="2"/>
              <a:buChar char="§"/>
            </a:pPr>
            <a:r>
              <a:rPr lang="fr-FR" dirty="0" smtClean="0"/>
              <a:t>Age moyen de mise en dialyse : 54 ans</a:t>
            </a:r>
            <a:endParaRPr lang="fr-FR" dirty="0"/>
          </a:p>
        </p:txBody>
      </p:sp>
      <p:pic>
        <p:nvPicPr>
          <p:cNvPr id="10" name="Espace réservé du contenu 3"/>
          <p:cNvPicPr>
            <a:picLocks noGrp="1" noChangeAspect="1"/>
          </p:cNvPicPr>
          <p:nvPr>
            <p:ph idx="1"/>
          </p:nvPr>
        </p:nvPicPr>
        <p:blipFill>
          <a:blip r:embed="rId5"/>
          <a:srcRect l="-11090" r="-11090"/>
          <a:stretch>
            <a:fillRect/>
          </a:stretch>
        </p:blipFill>
        <p:spPr>
          <a:xfrm>
            <a:off x="3208572" y="2968400"/>
            <a:ext cx="5601572" cy="3080649"/>
          </a:xfrm>
        </p:spPr>
      </p:pic>
      <p:sp>
        <p:nvSpPr>
          <p:cNvPr id="11" name="ZoneTexte 10"/>
          <p:cNvSpPr txBox="1"/>
          <p:nvPr/>
        </p:nvSpPr>
        <p:spPr>
          <a:xfrm>
            <a:off x="3299244" y="1949246"/>
            <a:ext cx="5222293" cy="923330"/>
          </a:xfrm>
          <a:prstGeom prst="rect">
            <a:avLst/>
          </a:prstGeom>
          <a:solidFill>
            <a:schemeClr val="bg1">
              <a:lumMod val="95000"/>
            </a:schemeClr>
          </a:solidFill>
        </p:spPr>
        <p:txBody>
          <a:bodyPr wrap="square" rtlCol="0">
            <a:spAutoFit/>
          </a:bodyPr>
          <a:lstStyle/>
          <a:p>
            <a:pPr algn="ctr"/>
            <a:r>
              <a:rPr lang="fr-FR" dirty="0" smtClean="0"/>
              <a:t>Protéines du cil des cellules épithéliales tubulaires</a:t>
            </a:r>
          </a:p>
          <a:p>
            <a:pPr algn="ctr"/>
            <a:r>
              <a:rPr lang="fr-FR" dirty="0" smtClean="0"/>
              <a:t>Altération des messages intracellulaires =&gt; KYSTOGENESE  </a:t>
            </a:r>
          </a:p>
        </p:txBody>
      </p:sp>
      <p:sp>
        <p:nvSpPr>
          <p:cNvPr id="12" name="ZoneTexte 11"/>
          <p:cNvSpPr txBox="1"/>
          <p:nvPr/>
        </p:nvSpPr>
        <p:spPr>
          <a:xfrm>
            <a:off x="8462186" y="3032432"/>
            <a:ext cx="3380186" cy="2308324"/>
          </a:xfrm>
          <a:prstGeom prst="rect">
            <a:avLst/>
          </a:prstGeom>
          <a:noFill/>
        </p:spPr>
        <p:txBody>
          <a:bodyPr wrap="square" rtlCol="0">
            <a:spAutoFit/>
          </a:bodyPr>
          <a:lstStyle/>
          <a:p>
            <a:pPr marL="285750" indent="-285750" algn="ctr">
              <a:buFont typeface="Wingdings" charset="2"/>
              <a:buChar char="§"/>
            </a:pPr>
            <a:r>
              <a:rPr lang="fr-FR" dirty="0" smtClean="0"/>
              <a:t>Identifiée en </a:t>
            </a:r>
            <a:r>
              <a:rPr lang="fr-FR" b="1" dirty="0" smtClean="0"/>
              <a:t>1996</a:t>
            </a:r>
          </a:p>
          <a:p>
            <a:pPr marL="285750" indent="-285750" algn="ctr">
              <a:buFont typeface="Wingdings" charset="2"/>
              <a:buChar char="§"/>
            </a:pPr>
            <a:endParaRPr lang="fr-FR" dirty="0" smtClean="0"/>
          </a:p>
          <a:p>
            <a:pPr marL="285750" indent="-285750" algn="ctr">
              <a:buFont typeface="Wingdings" charset="2"/>
              <a:buChar char="§"/>
            </a:pPr>
            <a:r>
              <a:rPr lang="fr-FR" dirty="0" smtClean="0"/>
              <a:t>Protéine : </a:t>
            </a:r>
            <a:r>
              <a:rPr lang="fr-FR" b="1" dirty="0" err="1" smtClean="0"/>
              <a:t>Polycystine</a:t>
            </a:r>
            <a:r>
              <a:rPr lang="fr-FR" b="1" dirty="0" smtClean="0"/>
              <a:t> 2</a:t>
            </a:r>
          </a:p>
          <a:p>
            <a:pPr marL="285750" indent="-285750" algn="ctr">
              <a:buFont typeface="Wingdings" charset="2"/>
              <a:buChar char="§"/>
            </a:pPr>
            <a:endParaRPr lang="fr-FR" dirty="0"/>
          </a:p>
          <a:p>
            <a:pPr marL="285750" indent="-285750" algn="ctr">
              <a:buFont typeface="Wingdings" charset="2"/>
              <a:buChar char="§"/>
            </a:pPr>
            <a:r>
              <a:rPr lang="fr-FR" dirty="0" smtClean="0"/>
              <a:t>Insuffisance rénale plus tardive</a:t>
            </a:r>
          </a:p>
          <a:p>
            <a:pPr marL="285750" indent="-285750" algn="ctr">
              <a:buFont typeface="Wingdings" charset="2"/>
              <a:buChar char="§"/>
            </a:pPr>
            <a:endParaRPr lang="fr-FR" dirty="0"/>
          </a:p>
          <a:p>
            <a:pPr marL="285750" indent="-285750" algn="ctr">
              <a:buFont typeface="Wingdings" charset="2"/>
              <a:buChar char="§"/>
            </a:pPr>
            <a:r>
              <a:rPr lang="fr-FR" dirty="0"/>
              <a:t>Age moyen de mise en </a:t>
            </a:r>
            <a:r>
              <a:rPr lang="fr-FR" dirty="0" smtClean="0"/>
              <a:t>dialyse: 74 ans</a:t>
            </a:r>
            <a:endParaRPr lang="fr-FR" dirty="0"/>
          </a:p>
        </p:txBody>
      </p:sp>
      <p:sp>
        <p:nvSpPr>
          <p:cNvPr id="9" name="ZoneTexte 8"/>
          <p:cNvSpPr txBox="1"/>
          <p:nvPr/>
        </p:nvSpPr>
        <p:spPr>
          <a:xfrm rot="19807390">
            <a:off x="4343193" y="4415572"/>
            <a:ext cx="3323220" cy="400110"/>
          </a:xfrm>
          <a:prstGeom prst="rect">
            <a:avLst/>
          </a:prstGeom>
          <a:noFill/>
          <a:ln>
            <a:solidFill>
              <a:srgbClr val="FF0000"/>
            </a:solidFill>
          </a:ln>
        </p:spPr>
        <p:txBody>
          <a:bodyPr wrap="square" rtlCol="0">
            <a:spAutoFit/>
          </a:bodyPr>
          <a:lstStyle/>
          <a:p>
            <a:pPr algn="ctr"/>
            <a:r>
              <a:rPr lang="fr-FR" sz="2000" b="1" smtClean="0">
                <a:solidFill>
                  <a:srgbClr val="FF0000"/>
                </a:solidFill>
              </a:rPr>
              <a:t>Mécanismes complexes</a:t>
            </a:r>
            <a:endParaRPr lang="fr-FR" sz="2000" b="1">
              <a:solidFill>
                <a:srgbClr val="FF0000"/>
              </a:solidFill>
            </a:endParaRPr>
          </a:p>
        </p:txBody>
      </p:sp>
    </p:spTree>
    <p:extLst>
      <p:ext uri="{BB962C8B-B14F-4D97-AF65-F5344CB8AC3E}">
        <p14:creationId xmlns:p14="http://schemas.microsoft.com/office/powerpoint/2010/main" val="836638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97280" y="367990"/>
            <a:ext cx="10058400" cy="902324"/>
          </a:xfrm>
        </p:spPr>
        <p:txBody>
          <a:bodyPr>
            <a:normAutofit/>
          </a:bodyPr>
          <a:lstStyle/>
          <a:p>
            <a:pPr algn="ctr"/>
            <a:r>
              <a:rPr lang="fr-FR" dirty="0" smtClean="0"/>
              <a:t>Intérêt d’un dépistage génétique</a:t>
            </a:r>
            <a:endParaRPr lang="fr-FR" dirty="0"/>
          </a:p>
        </p:txBody>
      </p:sp>
      <p:sp>
        <p:nvSpPr>
          <p:cNvPr id="3" name="Rectangle 2"/>
          <p:cNvSpPr/>
          <p:nvPr/>
        </p:nvSpPr>
        <p:spPr>
          <a:xfrm>
            <a:off x="371717" y="2096282"/>
            <a:ext cx="4376454" cy="400110"/>
          </a:xfrm>
          <a:prstGeom prst="rect">
            <a:avLst/>
          </a:prstGeom>
          <a:solidFill>
            <a:schemeClr val="bg1">
              <a:lumMod val="85000"/>
            </a:schemeClr>
          </a:solidFill>
        </p:spPr>
        <p:txBody>
          <a:bodyPr wrap="none">
            <a:spAutoFit/>
          </a:bodyPr>
          <a:lstStyle/>
          <a:p>
            <a:r>
              <a:rPr lang="fr-FR" sz="2000" dirty="0"/>
              <a:t>Nombreuses mutations </a:t>
            </a:r>
            <a:r>
              <a:rPr lang="fr-FR" sz="2000" dirty="0" smtClean="0"/>
              <a:t>décrites (&gt;2000)</a:t>
            </a:r>
            <a:endParaRPr lang="fr-FR" sz="2000" dirty="0"/>
          </a:p>
        </p:txBody>
      </p:sp>
      <p:sp>
        <p:nvSpPr>
          <p:cNvPr id="10" name="Rectangle 9"/>
          <p:cNvSpPr/>
          <p:nvPr/>
        </p:nvSpPr>
        <p:spPr>
          <a:xfrm>
            <a:off x="6710082" y="2096282"/>
            <a:ext cx="4627938" cy="400110"/>
          </a:xfrm>
          <a:prstGeom prst="rect">
            <a:avLst/>
          </a:prstGeom>
          <a:solidFill>
            <a:schemeClr val="accent1">
              <a:lumMod val="40000"/>
              <a:lumOff val="60000"/>
            </a:schemeClr>
          </a:solidFill>
        </p:spPr>
        <p:txBody>
          <a:bodyPr wrap="square">
            <a:spAutoFit/>
          </a:bodyPr>
          <a:lstStyle/>
          <a:p>
            <a:pPr algn="ctr"/>
            <a:r>
              <a:rPr lang="fr-FR" sz="2000" dirty="0" smtClean="0"/>
              <a:t>Gènes </a:t>
            </a:r>
            <a:r>
              <a:rPr lang="fr-FR" sz="2000" dirty="0"/>
              <a:t>de grande taille </a:t>
            </a:r>
          </a:p>
        </p:txBody>
      </p:sp>
      <p:sp>
        <p:nvSpPr>
          <p:cNvPr id="11" name="Rectangle 10"/>
          <p:cNvSpPr/>
          <p:nvPr/>
        </p:nvSpPr>
        <p:spPr>
          <a:xfrm>
            <a:off x="6082351" y="2536198"/>
            <a:ext cx="5641353" cy="400110"/>
          </a:xfrm>
          <a:prstGeom prst="rect">
            <a:avLst/>
          </a:prstGeom>
        </p:spPr>
        <p:txBody>
          <a:bodyPr wrap="none">
            <a:spAutoFit/>
          </a:bodyPr>
          <a:lstStyle/>
          <a:p>
            <a:r>
              <a:rPr lang="fr-FR" sz="2000" i="1" dirty="0" err="1">
                <a:solidFill>
                  <a:schemeClr val="bg2">
                    <a:lumMod val="75000"/>
                  </a:schemeClr>
                </a:solidFill>
              </a:rPr>
              <a:t>Variants</a:t>
            </a:r>
            <a:r>
              <a:rPr lang="fr-FR" sz="2000" i="1" dirty="0">
                <a:solidFill>
                  <a:schemeClr val="bg2">
                    <a:lumMod val="75000"/>
                  </a:schemeClr>
                </a:solidFill>
              </a:rPr>
              <a:t> génétiques de signification </a:t>
            </a:r>
            <a:r>
              <a:rPr lang="fr-FR" sz="2000" i="1" dirty="0" smtClean="0">
                <a:solidFill>
                  <a:schemeClr val="bg2">
                    <a:lumMod val="75000"/>
                  </a:schemeClr>
                </a:solidFill>
              </a:rPr>
              <a:t>incertaine (50%)</a:t>
            </a:r>
            <a:endParaRPr lang="fr-FR" sz="2000" i="1" dirty="0">
              <a:solidFill>
                <a:schemeClr val="bg2">
                  <a:lumMod val="75000"/>
                </a:schemeClr>
              </a:solidFill>
            </a:endParaRPr>
          </a:p>
        </p:txBody>
      </p:sp>
      <p:sp>
        <p:nvSpPr>
          <p:cNvPr id="16" name="Rectangle 15"/>
          <p:cNvSpPr/>
          <p:nvPr/>
        </p:nvSpPr>
        <p:spPr>
          <a:xfrm>
            <a:off x="371717" y="3425672"/>
            <a:ext cx="10966303" cy="430887"/>
          </a:xfrm>
          <a:prstGeom prst="rect">
            <a:avLst/>
          </a:prstGeom>
          <a:solidFill>
            <a:srgbClr val="FFE749">
              <a:alpha val="44000"/>
            </a:srgbClr>
          </a:solidFill>
        </p:spPr>
        <p:txBody>
          <a:bodyPr wrap="square">
            <a:spAutoFit/>
          </a:bodyPr>
          <a:lstStyle/>
          <a:p>
            <a:pPr algn="ctr"/>
            <a:r>
              <a:rPr lang="fr-FR" sz="2200" b="1">
                <a:solidFill>
                  <a:schemeClr val="bg2">
                    <a:lumMod val="25000"/>
                  </a:schemeClr>
                </a:solidFill>
              </a:rPr>
              <a:t>Expressivité variable et pénétrance incomplète avec la même mutation</a:t>
            </a:r>
            <a:endParaRPr lang="fr-FR" sz="2200" b="1" dirty="0">
              <a:solidFill>
                <a:schemeClr val="bg2">
                  <a:lumMod val="25000"/>
                </a:schemeClr>
              </a:solidFill>
            </a:endParaRPr>
          </a:p>
        </p:txBody>
      </p:sp>
      <p:sp>
        <p:nvSpPr>
          <p:cNvPr id="17" name="Rectangle 16"/>
          <p:cNvSpPr/>
          <p:nvPr/>
        </p:nvSpPr>
        <p:spPr>
          <a:xfrm>
            <a:off x="1136381" y="2496392"/>
            <a:ext cx="2847126" cy="400110"/>
          </a:xfrm>
          <a:prstGeom prst="rect">
            <a:avLst/>
          </a:prstGeom>
        </p:spPr>
        <p:txBody>
          <a:bodyPr wrap="none">
            <a:spAutoFit/>
          </a:bodyPr>
          <a:lstStyle/>
          <a:p>
            <a:r>
              <a:rPr lang="fr-FR" sz="2000" i="1" dirty="0" smtClean="0">
                <a:solidFill>
                  <a:schemeClr val="bg2">
                    <a:lumMod val="75000"/>
                  </a:schemeClr>
                </a:solidFill>
              </a:rPr>
              <a:t>10% de diagnostic négatif</a:t>
            </a:r>
            <a:endParaRPr lang="fr-FR" sz="2000" i="1" dirty="0">
              <a:solidFill>
                <a:schemeClr val="bg2">
                  <a:lumMod val="75000"/>
                </a:schemeClr>
              </a:solidFill>
            </a:endParaRPr>
          </a:p>
        </p:txBody>
      </p:sp>
      <p:grpSp>
        <p:nvGrpSpPr>
          <p:cNvPr id="20" name="Grouper 19"/>
          <p:cNvGrpSpPr/>
          <p:nvPr/>
        </p:nvGrpSpPr>
        <p:grpSpPr>
          <a:xfrm>
            <a:off x="2194547" y="4622922"/>
            <a:ext cx="7359086" cy="1369541"/>
            <a:chOff x="2598494" y="4799265"/>
            <a:chExt cx="7359086" cy="1369541"/>
          </a:xfrm>
        </p:grpSpPr>
        <p:sp>
          <p:nvSpPr>
            <p:cNvPr id="18" name="Rectangle 17"/>
            <p:cNvSpPr/>
            <p:nvPr/>
          </p:nvSpPr>
          <p:spPr>
            <a:xfrm>
              <a:off x="2598494" y="4931750"/>
              <a:ext cx="7055971" cy="1200329"/>
            </a:xfrm>
            <a:prstGeom prst="rect">
              <a:avLst/>
            </a:prstGeom>
          </p:spPr>
          <p:txBody>
            <a:bodyPr wrap="none">
              <a:spAutoFit/>
            </a:bodyPr>
            <a:lstStyle/>
            <a:p>
              <a:pPr algn="ctr"/>
              <a:r>
                <a:rPr lang="fr-FR" sz="2400" b="1" dirty="0" smtClean="0">
                  <a:solidFill>
                    <a:srgbClr val="C00000"/>
                  </a:solidFill>
                </a:rPr>
                <a:t>Intérêt limité par rapport au dépistage échographique</a:t>
              </a:r>
            </a:p>
            <a:p>
              <a:pPr algn="ctr"/>
              <a:endParaRPr lang="fr-FR" sz="2400" b="1" dirty="0">
                <a:solidFill>
                  <a:srgbClr val="C00000"/>
                </a:solidFill>
              </a:endParaRPr>
            </a:p>
            <a:p>
              <a:pPr algn="ctr"/>
              <a:r>
                <a:rPr lang="fr-FR" sz="2400" b="1" dirty="0" smtClean="0">
                  <a:solidFill>
                    <a:srgbClr val="C00000"/>
                  </a:solidFill>
                </a:rPr>
                <a:t>=&gt; Conseil génétique individualisé</a:t>
              </a:r>
              <a:endParaRPr lang="fr-FR" sz="2400" b="1" dirty="0">
                <a:solidFill>
                  <a:srgbClr val="C00000"/>
                </a:solidFill>
              </a:endParaRPr>
            </a:p>
          </p:txBody>
        </p:sp>
        <p:sp>
          <p:nvSpPr>
            <p:cNvPr id="19" name="Rectangle à coins arrondis 18"/>
            <p:cNvSpPr/>
            <p:nvPr/>
          </p:nvSpPr>
          <p:spPr>
            <a:xfrm>
              <a:off x="2598494" y="4799265"/>
              <a:ext cx="7359086" cy="1369541"/>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pic>
        <p:nvPicPr>
          <p:cNvPr id="21" name="Image 20"/>
          <p:cNvPicPr>
            <a:picLocks noChangeAspect="1"/>
          </p:cNvPicPr>
          <p:nvPr/>
        </p:nvPicPr>
        <p:blipFill>
          <a:blip r:embed="rId4"/>
          <a:stretch>
            <a:fillRect/>
          </a:stretch>
        </p:blipFill>
        <p:spPr>
          <a:xfrm>
            <a:off x="213757" y="258394"/>
            <a:ext cx="1767046" cy="1308718"/>
          </a:xfrm>
          <a:prstGeom prst="rect">
            <a:avLst/>
          </a:prstGeom>
        </p:spPr>
      </p:pic>
    </p:spTree>
    <p:extLst>
      <p:ext uri="{BB962C8B-B14F-4D97-AF65-F5344CB8AC3E}">
        <p14:creationId xmlns:p14="http://schemas.microsoft.com/office/powerpoint/2010/main" val="17896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56939" y="367990"/>
            <a:ext cx="10058400" cy="902324"/>
          </a:xfrm>
        </p:spPr>
        <p:txBody>
          <a:bodyPr/>
          <a:lstStyle/>
          <a:p>
            <a:pPr algn="ctr"/>
            <a:r>
              <a:rPr lang="fr-FR" dirty="0" smtClean="0"/>
              <a:t>Dépistage précoce?</a:t>
            </a:r>
            <a:endParaRPr lang="fr-FR" dirty="0"/>
          </a:p>
        </p:txBody>
      </p:sp>
      <p:sp>
        <p:nvSpPr>
          <p:cNvPr id="2" name="ZoneTexte 1"/>
          <p:cNvSpPr txBox="1"/>
          <p:nvPr/>
        </p:nvSpPr>
        <p:spPr>
          <a:xfrm>
            <a:off x="1056939" y="1910589"/>
            <a:ext cx="5069541" cy="1015663"/>
          </a:xfrm>
          <a:prstGeom prst="rect">
            <a:avLst/>
          </a:prstGeom>
          <a:solidFill>
            <a:srgbClr val="FFC000"/>
          </a:solidFill>
        </p:spPr>
        <p:txBody>
          <a:bodyPr wrap="square" rtlCol="0">
            <a:spAutoFit/>
          </a:bodyPr>
          <a:lstStyle/>
          <a:p>
            <a:pPr algn="ctr"/>
            <a:r>
              <a:rPr lang="fr-FR" sz="2000" b="1" dirty="0" smtClean="0"/>
              <a:t>Maladie héréditaire dominante :</a:t>
            </a:r>
          </a:p>
          <a:p>
            <a:pPr marL="285750" indent="-285750" algn="ctr">
              <a:buFont typeface="Wingdings" charset="2"/>
              <a:buChar char="§"/>
            </a:pPr>
            <a:r>
              <a:rPr lang="fr-FR" sz="2000" i="1" dirty="0" smtClean="0"/>
              <a:t>malade = 50% de risque de transmission </a:t>
            </a:r>
          </a:p>
          <a:p>
            <a:pPr marL="285750" indent="-285750" algn="ctr">
              <a:buFont typeface="Wingdings" charset="2"/>
              <a:buChar char="§"/>
            </a:pPr>
            <a:r>
              <a:rPr lang="fr-FR" sz="2000" i="1" dirty="0" smtClean="0"/>
              <a:t>Non malade = pas de transmission  </a:t>
            </a:r>
            <a:endParaRPr lang="fr-FR" sz="2000" i="1" dirty="0"/>
          </a:p>
        </p:txBody>
      </p:sp>
      <p:sp>
        <p:nvSpPr>
          <p:cNvPr id="6" name="ZoneTexte 5"/>
          <p:cNvSpPr txBox="1"/>
          <p:nvPr/>
        </p:nvSpPr>
        <p:spPr>
          <a:xfrm>
            <a:off x="6369117" y="1976609"/>
            <a:ext cx="4521920" cy="400110"/>
          </a:xfrm>
          <a:prstGeom prst="rect">
            <a:avLst/>
          </a:prstGeom>
          <a:solidFill>
            <a:srgbClr val="FFC000"/>
          </a:solidFill>
        </p:spPr>
        <p:txBody>
          <a:bodyPr wrap="square" rtlCol="0">
            <a:spAutoFit/>
          </a:bodyPr>
          <a:lstStyle/>
          <a:p>
            <a:pPr algn="ctr"/>
            <a:r>
              <a:rPr lang="fr-FR" sz="2000" b="1" dirty="0" smtClean="0"/>
              <a:t>Maladie symptomatique à l’âge adulte</a:t>
            </a:r>
          </a:p>
        </p:txBody>
      </p:sp>
      <p:sp>
        <p:nvSpPr>
          <p:cNvPr id="7" name="Flèche vers le bas 6"/>
          <p:cNvSpPr/>
          <p:nvPr/>
        </p:nvSpPr>
        <p:spPr>
          <a:xfrm>
            <a:off x="3969834" y="2983716"/>
            <a:ext cx="3557240" cy="764521"/>
          </a:xfrm>
          <a:prstGeom prst="downArrow">
            <a:avLst>
              <a:gd name="adj1" fmla="val 57366"/>
              <a:gd name="adj2" fmla="val 53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smtClean="0"/>
              <a:t>DEPISTAGE</a:t>
            </a:r>
            <a:endParaRPr lang="fr-FR" sz="2400" b="1"/>
          </a:p>
        </p:txBody>
      </p:sp>
      <p:sp>
        <p:nvSpPr>
          <p:cNvPr id="8" name="ZoneTexte 7"/>
          <p:cNvSpPr txBox="1"/>
          <p:nvPr/>
        </p:nvSpPr>
        <p:spPr>
          <a:xfrm>
            <a:off x="379141" y="4334053"/>
            <a:ext cx="5369313" cy="1323439"/>
          </a:xfrm>
          <a:prstGeom prst="rect">
            <a:avLst/>
          </a:prstGeom>
          <a:noFill/>
          <a:ln>
            <a:solidFill>
              <a:schemeClr val="accent3">
                <a:lumMod val="40000"/>
                <a:lumOff val="60000"/>
              </a:schemeClr>
            </a:solidFill>
          </a:ln>
        </p:spPr>
        <p:txBody>
          <a:bodyPr wrap="square" rtlCol="0">
            <a:spAutoFit/>
          </a:bodyPr>
          <a:lstStyle/>
          <a:p>
            <a:pPr marL="285750" indent="-285750" algn="ctr">
              <a:buFontTx/>
              <a:buChar char="-"/>
            </a:pPr>
            <a:r>
              <a:rPr lang="fr-FR" sz="2000" dirty="0" smtClean="0"/>
              <a:t>diagnostic prénatal rare</a:t>
            </a:r>
            <a:endParaRPr lang="fr-FR" sz="2000" dirty="0" smtClean="0"/>
          </a:p>
          <a:p>
            <a:pPr marL="285750" indent="-285750" algn="ctr">
              <a:buFontTx/>
              <a:buChar char="-"/>
            </a:pPr>
            <a:r>
              <a:rPr lang="fr-FR" sz="2000" dirty="0" smtClean="0"/>
              <a:t>Intérêt de l’échographie de dépistage discuté</a:t>
            </a:r>
          </a:p>
          <a:p>
            <a:pPr marL="285750" indent="-285750" algn="ctr">
              <a:buFontTx/>
              <a:buChar char="-"/>
            </a:pPr>
            <a:endParaRPr lang="fr-FR" sz="2000" dirty="0"/>
          </a:p>
          <a:p>
            <a:pPr marL="285750" indent="-285750" algn="ctr">
              <a:buFontTx/>
              <a:buChar char="-"/>
            </a:pPr>
            <a:r>
              <a:rPr lang="fr-FR" sz="2000" dirty="0" smtClean="0"/>
              <a:t>Information du pédiatre et TA/an  </a:t>
            </a:r>
            <a:endParaRPr lang="fr-FR" sz="2000" dirty="0"/>
          </a:p>
        </p:txBody>
      </p:sp>
      <p:sp>
        <p:nvSpPr>
          <p:cNvPr id="9" name="Rectangle 8"/>
          <p:cNvSpPr/>
          <p:nvPr/>
        </p:nvSpPr>
        <p:spPr>
          <a:xfrm>
            <a:off x="2341429" y="3964721"/>
            <a:ext cx="1222888" cy="400110"/>
          </a:xfrm>
          <a:prstGeom prst="rect">
            <a:avLst/>
          </a:prstGeom>
          <a:solidFill>
            <a:schemeClr val="accent2">
              <a:lumMod val="40000"/>
              <a:lumOff val="60000"/>
            </a:schemeClr>
          </a:solidFill>
        </p:spPr>
        <p:txBody>
          <a:bodyPr wrap="none">
            <a:spAutoFit/>
          </a:bodyPr>
          <a:lstStyle/>
          <a:p>
            <a:r>
              <a:rPr lang="fr-FR" sz="2000" dirty="0"/>
              <a:t>&lt; 18 ans </a:t>
            </a:r>
          </a:p>
        </p:txBody>
      </p:sp>
      <p:sp>
        <p:nvSpPr>
          <p:cNvPr id="12" name="ZoneTexte 11"/>
          <p:cNvSpPr txBox="1"/>
          <p:nvPr/>
        </p:nvSpPr>
        <p:spPr>
          <a:xfrm>
            <a:off x="6304898" y="4347732"/>
            <a:ext cx="4850782" cy="400110"/>
          </a:xfrm>
          <a:prstGeom prst="rect">
            <a:avLst/>
          </a:prstGeom>
          <a:noFill/>
          <a:ln>
            <a:solidFill>
              <a:schemeClr val="tx2">
                <a:lumMod val="40000"/>
                <a:lumOff val="60000"/>
              </a:schemeClr>
            </a:solidFill>
          </a:ln>
        </p:spPr>
        <p:txBody>
          <a:bodyPr wrap="square" rtlCol="0">
            <a:spAutoFit/>
          </a:bodyPr>
          <a:lstStyle/>
          <a:p>
            <a:pPr marL="285750" indent="-285750" algn="ctr">
              <a:buFontTx/>
              <a:buChar char="-"/>
            </a:pPr>
            <a:r>
              <a:rPr lang="fr-FR" sz="2000" dirty="0" smtClean="0"/>
              <a:t>Échographie de dépistage </a:t>
            </a:r>
            <a:endParaRPr lang="fr-FR" sz="2000" dirty="0"/>
          </a:p>
        </p:txBody>
      </p:sp>
      <p:sp>
        <p:nvSpPr>
          <p:cNvPr id="13" name="Rectangle 12"/>
          <p:cNvSpPr/>
          <p:nvPr/>
        </p:nvSpPr>
        <p:spPr>
          <a:xfrm>
            <a:off x="8077682" y="3978400"/>
            <a:ext cx="1104790" cy="400110"/>
          </a:xfrm>
          <a:prstGeom prst="rect">
            <a:avLst/>
          </a:prstGeom>
          <a:solidFill>
            <a:schemeClr val="tx2">
              <a:lumMod val="20000"/>
              <a:lumOff val="80000"/>
            </a:schemeClr>
          </a:solidFill>
        </p:spPr>
        <p:txBody>
          <a:bodyPr wrap="none">
            <a:spAutoFit/>
          </a:bodyPr>
          <a:lstStyle/>
          <a:p>
            <a:r>
              <a:rPr lang="fr-FR" sz="2000" dirty="0" smtClean="0"/>
              <a:t>&gt; 18 </a:t>
            </a:r>
            <a:r>
              <a:rPr lang="fr-FR" sz="2000" dirty="0"/>
              <a:t>ans </a:t>
            </a:r>
          </a:p>
        </p:txBody>
      </p:sp>
      <p:sp>
        <p:nvSpPr>
          <p:cNvPr id="14" name="ZoneTexte 13"/>
          <p:cNvSpPr txBox="1"/>
          <p:nvPr/>
        </p:nvSpPr>
        <p:spPr>
          <a:xfrm>
            <a:off x="6313968" y="5117174"/>
            <a:ext cx="4632217" cy="1015663"/>
          </a:xfrm>
          <a:prstGeom prst="rect">
            <a:avLst/>
          </a:prstGeom>
          <a:noFill/>
          <a:ln>
            <a:solidFill>
              <a:schemeClr val="accent6">
                <a:lumMod val="40000"/>
                <a:lumOff val="60000"/>
              </a:schemeClr>
            </a:solidFill>
          </a:ln>
        </p:spPr>
        <p:txBody>
          <a:bodyPr wrap="square" rtlCol="0">
            <a:spAutoFit/>
          </a:bodyPr>
          <a:lstStyle/>
          <a:p>
            <a:pPr algn="ctr"/>
            <a:r>
              <a:rPr lang="fr-FR" sz="2000" dirty="0" smtClean="0"/>
              <a:t>Recherche de la mutation si critères échographiques et selon </a:t>
            </a:r>
            <a:r>
              <a:rPr lang="fr-FR" sz="2000" smtClean="0"/>
              <a:t>conseil individualisé  </a:t>
            </a:r>
            <a:endParaRPr lang="fr-FR" sz="2000" dirty="0"/>
          </a:p>
        </p:txBody>
      </p:sp>
      <p:sp>
        <p:nvSpPr>
          <p:cNvPr id="15" name="ZoneTexte 14"/>
          <p:cNvSpPr txBox="1"/>
          <p:nvPr/>
        </p:nvSpPr>
        <p:spPr>
          <a:xfrm>
            <a:off x="6369117" y="2452867"/>
            <a:ext cx="4521920" cy="400110"/>
          </a:xfrm>
          <a:prstGeom prst="rect">
            <a:avLst/>
          </a:prstGeom>
          <a:solidFill>
            <a:srgbClr val="FFC000"/>
          </a:solidFill>
        </p:spPr>
        <p:txBody>
          <a:bodyPr wrap="square" rtlCol="0">
            <a:spAutoFit/>
          </a:bodyPr>
          <a:lstStyle/>
          <a:p>
            <a:pPr algn="ctr"/>
            <a:r>
              <a:rPr lang="fr-FR" sz="2000" b="1" dirty="0" smtClean="0"/>
              <a:t>Expressivité et pénétrance variables</a:t>
            </a:r>
          </a:p>
        </p:txBody>
      </p:sp>
    </p:spTree>
    <p:extLst>
      <p:ext uri="{BB962C8B-B14F-4D97-AF65-F5344CB8AC3E}">
        <p14:creationId xmlns:p14="http://schemas.microsoft.com/office/powerpoint/2010/main" val="262555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97280" y="401444"/>
            <a:ext cx="10058400" cy="856414"/>
          </a:xfrm>
        </p:spPr>
        <p:txBody>
          <a:bodyPr/>
          <a:lstStyle/>
          <a:p>
            <a:pPr algn="ctr"/>
            <a:r>
              <a:rPr lang="fr-FR" dirty="0" smtClean="0"/>
              <a:t>Prise en charge de la PKRAD </a:t>
            </a:r>
            <a:endParaRPr lang="fr-FR" dirty="0"/>
          </a:p>
        </p:txBody>
      </p:sp>
      <p:sp>
        <p:nvSpPr>
          <p:cNvPr id="2" name="ZoneTexte 1"/>
          <p:cNvSpPr txBox="1"/>
          <p:nvPr/>
        </p:nvSpPr>
        <p:spPr>
          <a:xfrm>
            <a:off x="807349" y="2007387"/>
            <a:ext cx="4076886"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dirty="0" smtClean="0"/>
              <a:t>Avant le stade d’insuffisance rénale </a:t>
            </a:r>
            <a:endParaRPr lang="fr-FR" dirty="0"/>
          </a:p>
        </p:txBody>
      </p:sp>
      <p:grpSp>
        <p:nvGrpSpPr>
          <p:cNvPr id="11" name="Grouper 10"/>
          <p:cNvGrpSpPr/>
          <p:nvPr/>
        </p:nvGrpSpPr>
        <p:grpSpPr>
          <a:xfrm>
            <a:off x="171727" y="2509024"/>
            <a:ext cx="5671511" cy="2910469"/>
            <a:chOff x="171727" y="2509024"/>
            <a:chExt cx="5671511" cy="2910469"/>
          </a:xfrm>
        </p:grpSpPr>
        <p:sp>
          <p:nvSpPr>
            <p:cNvPr id="7" name="ZoneTexte 6"/>
            <p:cNvSpPr txBox="1"/>
            <p:nvPr/>
          </p:nvSpPr>
          <p:spPr>
            <a:xfrm>
              <a:off x="171727" y="2713653"/>
              <a:ext cx="5671511" cy="1569660"/>
            </a:xfrm>
            <a:prstGeom prst="rect">
              <a:avLst/>
            </a:prstGeom>
            <a:noFill/>
          </p:spPr>
          <p:txBody>
            <a:bodyPr wrap="square" rtlCol="0">
              <a:spAutoFit/>
            </a:bodyPr>
            <a:lstStyle/>
            <a:p>
              <a:pPr algn="ctr"/>
              <a:r>
                <a:rPr lang="fr-FR" b="1" u="sng" dirty="0" smtClean="0"/>
                <a:t>1- Traitement non spécifique:</a:t>
              </a:r>
            </a:p>
            <a:p>
              <a:pPr algn="ctr"/>
              <a:endParaRPr lang="fr-FR" sz="800" b="1" u="sng" dirty="0" smtClean="0"/>
            </a:p>
            <a:p>
              <a:pPr marL="285750" indent="-285750" algn="ctr">
                <a:buFont typeface="Wingdings" charset="2"/>
                <a:buChar char="ü"/>
              </a:pPr>
              <a:r>
                <a:rPr lang="fr-FR" dirty="0" smtClean="0"/>
                <a:t>Boissons abondantes </a:t>
              </a:r>
              <a:r>
                <a:rPr lang="fr-FR" sz="1400" dirty="0" smtClean="0"/>
                <a:t>(prévention lithiases et infections)</a:t>
              </a:r>
            </a:p>
            <a:p>
              <a:pPr marL="285750" indent="-285750" algn="ctr">
                <a:buFont typeface="Wingdings" charset="2"/>
                <a:buChar char="ü"/>
              </a:pPr>
              <a:endParaRPr lang="fr-FR" sz="800" dirty="0" smtClean="0"/>
            </a:p>
            <a:p>
              <a:pPr marL="285750" indent="-285750" algn="ctr">
                <a:buFont typeface="Wingdings" charset="2"/>
                <a:buChar char="ü"/>
              </a:pPr>
              <a:r>
                <a:rPr lang="fr-FR" dirty="0" smtClean="0"/>
                <a:t>Contrôle tensionnel </a:t>
              </a:r>
              <a:r>
                <a:rPr lang="mr-IN" dirty="0" smtClean="0"/>
                <a:t>–</a:t>
              </a:r>
              <a:r>
                <a:rPr lang="fr-FR" dirty="0" smtClean="0"/>
                <a:t> objectif &lt; 140/90 </a:t>
              </a:r>
              <a:r>
                <a:rPr lang="fr-FR" dirty="0" err="1" smtClean="0"/>
                <a:t>mmHg</a:t>
              </a:r>
              <a:r>
                <a:rPr lang="fr-FR" dirty="0" smtClean="0"/>
                <a:t> </a:t>
              </a:r>
            </a:p>
            <a:p>
              <a:pPr marL="285750" indent="-285750" algn="ctr">
                <a:buFont typeface="Wingdings" charset="2"/>
                <a:buChar char="ü"/>
              </a:pPr>
              <a:endParaRPr lang="fr-FR" sz="800" dirty="0" smtClean="0"/>
            </a:p>
            <a:p>
              <a:pPr marL="285750" indent="-285750" algn="ctr">
                <a:buFont typeface="Wingdings" charset="2"/>
                <a:buChar char="ü"/>
              </a:pPr>
              <a:r>
                <a:rPr lang="fr-FR" dirty="0" smtClean="0"/>
                <a:t>Traitement des complications </a:t>
              </a:r>
              <a:endParaRPr lang="fr-FR" dirty="0"/>
            </a:p>
          </p:txBody>
        </p:sp>
        <p:sp>
          <p:nvSpPr>
            <p:cNvPr id="9" name="ZoneTexte 8"/>
            <p:cNvSpPr txBox="1"/>
            <p:nvPr/>
          </p:nvSpPr>
          <p:spPr>
            <a:xfrm>
              <a:off x="171727" y="4750609"/>
              <a:ext cx="5671511" cy="369332"/>
            </a:xfrm>
            <a:prstGeom prst="rect">
              <a:avLst/>
            </a:prstGeom>
            <a:noFill/>
          </p:spPr>
          <p:txBody>
            <a:bodyPr wrap="square" rtlCol="0">
              <a:spAutoFit/>
            </a:bodyPr>
            <a:lstStyle/>
            <a:p>
              <a:pPr algn="ctr"/>
              <a:r>
                <a:rPr lang="fr-FR" b="1" u="sng" dirty="0" smtClean="0"/>
                <a:t>2- Traitements spécifiques </a:t>
              </a:r>
              <a:endParaRPr lang="fr-FR" dirty="0"/>
            </a:p>
          </p:txBody>
        </p:sp>
        <p:sp>
          <p:nvSpPr>
            <p:cNvPr id="10" name="Rectangle 9"/>
            <p:cNvSpPr/>
            <p:nvPr/>
          </p:nvSpPr>
          <p:spPr>
            <a:xfrm>
              <a:off x="535258" y="2509024"/>
              <a:ext cx="5006897" cy="2910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er 14"/>
          <p:cNvGrpSpPr/>
          <p:nvPr/>
        </p:nvGrpSpPr>
        <p:grpSpPr>
          <a:xfrm>
            <a:off x="6314727" y="2007388"/>
            <a:ext cx="5069285" cy="3412105"/>
            <a:chOff x="6300439" y="2007387"/>
            <a:chExt cx="5069285" cy="3412105"/>
          </a:xfrm>
        </p:grpSpPr>
        <p:sp>
          <p:nvSpPr>
            <p:cNvPr id="6" name="ZoneTexte 5"/>
            <p:cNvSpPr txBox="1"/>
            <p:nvPr/>
          </p:nvSpPr>
          <p:spPr>
            <a:xfrm>
              <a:off x="6669173" y="2007387"/>
              <a:ext cx="4147510" cy="369332"/>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wrap="square" rtlCol="0">
              <a:spAutoFit/>
            </a:bodyPr>
            <a:lstStyle/>
            <a:p>
              <a:pPr algn="ctr"/>
              <a:r>
                <a:rPr lang="fr-FR" dirty="0" smtClean="0"/>
                <a:t>Au stade d’insuffisance rénale terminale </a:t>
              </a:r>
              <a:endParaRPr lang="fr-FR" dirty="0"/>
            </a:p>
          </p:txBody>
        </p:sp>
        <p:sp>
          <p:nvSpPr>
            <p:cNvPr id="12" name="ZoneTexte 11"/>
            <p:cNvSpPr txBox="1"/>
            <p:nvPr/>
          </p:nvSpPr>
          <p:spPr>
            <a:xfrm>
              <a:off x="6300439" y="2713653"/>
              <a:ext cx="4983793" cy="1200329"/>
            </a:xfrm>
            <a:prstGeom prst="rect">
              <a:avLst/>
            </a:prstGeom>
            <a:noFill/>
          </p:spPr>
          <p:txBody>
            <a:bodyPr wrap="square" rtlCol="0">
              <a:spAutoFit/>
            </a:bodyPr>
            <a:lstStyle/>
            <a:p>
              <a:pPr algn="ctr"/>
              <a:r>
                <a:rPr lang="fr-FR" b="1" u="sng" dirty="0" smtClean="0"/>
                <a:t>Epuration extra rénale :</a:t>
              </a:r>
            </a:p>
            <a:p>
              <a:pPr marL="285750" indent="-285750" algn="ctr">
                <a:buFont typeface="Wingdings" charset="2"/>
                <a:buChar char="ü"/>
              </a:pPr>
              <a:r>
                <a:rPr lang="fr-FR" dirty="0" smtClean="0"/>
                <a:t>Hémodialyse </a:t>
              </a:r>
            </a:p>
            <a:p>
              <a:pPr marL="285750" indent="-285750" algn="ctr">
                <a:buFont typeface="Wingdings" charset="2"/>
                <a:buChar char="ü"/>
              </a:pPr>
              <a:r>
                <a:rPr lang="fr-FR" dirty="0" smtClean="0"/>
                <a:t>Dialyse péritonéale </a:t>
              </a:r>
            </a:p>
            <a:p>
              <a:pPr algn="ctr"/>
              <a:endParaRPr lang="fr-FR" dirty="0" smtClean="0"/>
            </a:p>
          </p:txBody>
        </p:sp>
        <p:sp>
          <p:nvSpPr>
            <p:cNvPr id="13" name="ZoneTexte 12"/>
            <p:cNvSpPr txBox="1"/>
            <p:nvPr/>
          </p:nvSpPr>
          <p:spPr>
            <a:xfrm>
              <a:off x="6385931" y="3853818"/>
              <a:ext cx="4983793" cy="1200329"/>
            </a:xfrm>
            <a:prstGeom prst="rect">
              <a:avLst/>
            </a:prstGeom>
            <a:noFill/>
          </p:spPr>
          <p:txBody>
            <a:bodyPr wrap="square" rtlCol="0">
              <a:spAutoFit/>
            </a:bodyPr>
            <a:lstStyle/>
            <a:p>
              <a:pPr algn="ctr"/>
              <a:r>
                <a:rPr lang="fr-FR" b="1" u="sng" dirty="0" smtClean="0"/>
                <a:t>Transplantation rénale:</a:t>
              </a:r>
            </a:p>
            <a:p>
              <a:pPr marL="285750" indent="-285750" algn="ctr">
                <a:buFont typeface="Wingdings" charset="2"/>
                <a:buChar char="ü"/>
              </a:pPr>
              <a:r>
                <a:rPr lang="fr-FR" dirty="0" smtClean="0"/>
                <a:t>Donneur vivant </a:t>
              </a:r>
            </a:p>
            <a:p>
              <a:pPr marL="285750" indent="-285750" algn="ctr">
                <a:buFont typeface="Wingdings" charset="2"/>
                <a:buChar char="ü"/>
              </a:pPr>
              <a:r>
                <a:rPr lang="fr-FR" dirty="0" smtClean="0"/>
                <a:t>Donneur décédé</a:t>
              </a:r>
            </a:p>
            <a:p>
              <a:pPr algn="ctr"/>
              <a:endParaRPr lang="fr-FR" dirty="0" smtClean="0"/>
            </a:p>
          </p:txBody>
        </p:sp>
        <p:sp>
          <p:nvSpPr>
            <p:cNvPr id="14" name="Rectangle 13"/>
            <p:cNvSpPr/>
            <p:nvPr/>
          </p:nvSpPr>
          <p:spPr>
            <a:xfrm>
              <a:off x="6687014" y="2509023"/>
              <a:ext cx="4039078" cy="2910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90080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433882" y="-122872"/>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097280" y="367990"/>
            <a:ext cx="10058400" cy="902324"/>
          </a:xfrm>
        </p:spPr>
        <p:txBody>
          <a:bodyPr/>
          <a:lstStyle/>
          <a:p>
            <a:pPr algn="ctr"/>
            <a:r>
              <a:rPr lang="fr-FR" dirty="0" smtClean="0"/>
              <a:t>En résumé </a:t>
            </a:r>
            <a:endParaRPr lang="fr-FR" dirty="0"/>
          </a:p>
        </p:txBody>
      </p:sp>
      <p:sp>
        <p:nvSpPr>
          <p:cNvPr id="10" name="ZoneTexte 9"/>
          <p:cNvSpPr txBox="1"/>
          <p:nvPr/>
        </p:nvSpPr>
        <p:spPr>
          <a:xfrm>
            <a:off x="832353" y="1924812"/>
            <a:ext cx="2174488" cy="769441"/>
          </a:xfrm>
          <a:prstGeom prst="rect">
            <a:avLst/>
          </a:prstGeom>
          <a:solidFill>
            <a:schemeClr val="bg2">
              <a:lumMod val="90000"/>
            </a:schemeClr>
          </a:solidFill>
        </p:spPr>
        <p:txBody>
          <a:bodyPr wrap="square" rtlCol="0">
            <a:spAutoFit/>
          </a:bodyPr>
          <a:lstStyle/>
          <a:p>
            <a:pPr algn="ctr"/>
            <a:r>
              <a:rPr lang="fr-FR" sz="2200" dirty="0" smtClean="0"/>
              <a:t>Maladie rénale kystique </a:t>
            </a:r>
            <a:endParaRPr lang="fr-FR" sz="2200" dirty="0"/>
          </a:p>
        </p:txBody>
      </p:sp>
      <p:sp>
        <p:nvSpPr>
          <p:cNvPr id="15" name="ZoneTexte 14"/>
          <p:cNvSpPr txBox="1"/>
          <p:nvPr/>
        </p:nvSpPr>
        <p:spPr>
          <a:xfrm>
            <a:off x="5039236" y="2053789"/>
            <a:ext cx="2174488" cy="769441"/>
          </a:xfrm>
          <a:prstGeom prst="rect">
            <a:avLst/>
          </a:prstGeom>
          <a:solidFill>
            <a:srgbClr val="FFFF00">
              <a:alpha val="56000"/>
            </a:srgbClr>
          </a:solidFill>
        </p:spPr>
        <p:txBody>
          <a:bodyPr wrap="square" rtlCol="0">
            <a:spAutoFit/>
          </a:bodyPr>
          <a:lstStyle/>
          <a:p>
            <a:pPr algn="ctr"/>
            <a:r>
              <a:rPr lang="fr-FR" sz="2200" b="1" smtClean="0"/>
              <a:t>Héréditaire : PKD1- PKD2</a:t>
            </a:r>
            <a:endParaRPr lang="fr-FR" sz="2200" b="1" dirty="0"/>
          </a:p>
        </p:txBody>
      </p:sp>
      <p:sp>
        <p:nvSpPr>
          <p:cNvPr id="16" name="ZoneTexte 15"/>
          <p:cNvSpPr txBox="1"/>
          <p:nvPr/>
        </p:nvSpPr>
        <p:spPr>
          <a:xfrm>
            <a:off x="772832" y="4815286"/>
            <a:ext cx="2174488" cy="769441"/>
          </a:xfrm>
          <a:prstGeom prst="rect">
            <a:avLst/>
          </a:prstGeom>
          <a:solidFill>
            <a:srgbClr val="FFC000">
              <a:alpha val="54000"/>
            </a:srgbClr>
          </a:solidFill>
        </p:spPr>
        <p:txBody>
          <a:bodyPr wrap="square" rtlCol="0">
            <a:spAutoFit/>
          </a:bodyPr>
          <a:lstStyle/>
          <a:p>
            <a:pPr algn="ctr"/>
            <a:r>
              <a:rPr lang="fr-FR" sz="2200" b="1" dirty="0" smtClean="0">
                <a:solidFill>
                  <a:srgbClr val="C00000"/>
                </a:solidFill>
              </a:rPr>
              <a:t>1 enfant sur 2 atteint </a:t>
            </a:r>
            <a:endParaRPr lang="fr-FR" sz="2200" b="1" dirty="0">
              <a:solidFill>
                <a:srgbClr val="C00000"/>
              </a:solidFill>
            </a:endParaRPr>
          </a:p>
        </p:txBody>
      </p:sp>
      <p:sp>
        <p:nvSpPr>
          <p:cNvPr id="17" name="ZoneTexte 16"/>
          <p:cNvSpPr txBox="1"/>
          <p:nvPr/>
        </p:nvSpPr>
        <p:spPr>
          <a:xfrm>
            <a:off x="4596899" y="5331550"/>
            <a:ext cx="3969834" cy="769441"/>
          </a:xfrm>
          <a:prstGeom prst="rect">
            <a:avLst/>
          </a:prstGeom>
          <a:solidFill>
            <a:schemeClr val="tx2">
              <a:lumMod val="40000"/>
              <a:lumOff val="60000"/>
              <a:alpha val="51000"/>
            </a:schemeClr>
          </a:solidFill>
        </p:spPr>
        <p:txBody>
          <a:bodyPr wrap="square" rtlCol="0">
            <a:spAutoFit/>
          </a:bodyPr>
          <a:lstStyle/>
          <a:p>
            <a:pPr algn="ctr"/>
            <a:r>
              <a:rPr lang="fr-FR" sz="2200" dirty="0" smtClean="0"/>
              <a:t>Début des symptômes à l'âge </a:t>
            </a:r>
            <a:r>
              <a:rPr lang="fr-FR" sz="2200" b="1" dirty="0" smtClean="0"/>
              <a:t>adulte</a:t>
            </a:r>
            <a:endParaRPr lang="fr-FR" sz="2200" b="1" dirty="0"/>
          </a:p>
        </p:txBody>
      </p:sp>
      <p:sp>
        <p:nvSpPr>
          <p:cNvPr id="18" name="ZoneTexte 17"/>
          <p:cNvSpPr txBox="1"/>
          <p:nvPr/>
        </p:nvSpPr>
        <p:spPr>
          <a:xfrm>
            <a:off x="8843814" y="2037980"/>
            <a:ext cx="2174488" cy="769441"/>
          </a:xfrm>
          <a:prstGeom prst="rect">
            <a:avLst/>
          </a:prstGeom>
          <a:solidFill>
            <a:schemeClr val="accent5">
              <a:lumMod val="40000"/>
              <a:lumOff val="60000"/>
              <a:alpha val="73000"/>
            </a:schemeClr>
          </a:solidFill>
        </p:spPr>
        <p:txBody>
          <a:bodyPr wrap="square" rtlCol="0">
            <a:spAutoFit/>
          </a:bodyPr>
          <a:lstStyle/>
          <a:p>
            <a:pPr algn="ctr"/>
            <a:r>
              <a:rPr lang="fr-FR" sz="2200" dirty="0" smtClean="0"/>
              <a:t>Touche </a:t>
            </a:r>
            <a:r>
              <a:rPr lang="fr-FR" sz="2200" b="1" dirty="0" smtClean="0"/>
              <a:t>plusieurs organes </a:t>
            </a:r>
            <a:endParaRPr lang="fr-FR" sz="2200" b="1" dirty="0"/>
          </a:p>
        </p:txBody>
      </p:sp>
      <p:sp>
        <p:nvSpPr>
          <p:cNvPr id="19" name="ZoneTexte 18"/>
          <p:cNvSpPr txBox="1"/>
          <p:nvPr/>
        </p:nvSpPr>
        <p:spPr>
          <a:xfrm>
            <a:off x="8843814" y="4013147"/>
            <a:ext cx="2706348" cy="1107996"/>
          </a:xfrm>
          <a:prstGeom prst="rect">
            <a:avLst/>
          </a:prstGeom>
          <a:solidFill>
            <a:schemeClr val="accent6">
              <a:lumMod val="75000"/>
              <a:alpha val="46000"/>
            </a:schemeClr>
          </a:solidFill>
        </p:spPr>
        <p:txBody>
          <a:bodyPr wrap="square" rtlCol="0">
            <a:spAutoFit/>
          </a:bodyPr>
          <a:lstStyle/>
          <a:p>
            <a:pPr algn="ctr"/>
            <a:r>
              <a:rPr lang="fr-FR" sz="2200" b="1" dirty="0" smtClean="0"/>
              <a:t>Diagnostic :</a:t>
            </a:r>
          </a:p>
          <a:p>
            <a:pPr marL="285750" indent="-285750" algn="ctr">
              <a:buFontTx/>
              <a:buChar char="-"/>
            </a:pPr>
            <a:r>
              <a:rPr lang="fr-FR" sz="2200" dirty="0" smtClean="0"/>
              <a:t>Imagerie </a:t>
            </a:r>
          </a:p>
          <a:p>
            <a:pPr marL="285750" indent="-285750" algn="ctr">
              <a:buFontTx/>
              <a:buChar char="-"/>
            </a:pPr>
            <a:r>
              <a:rPr lang="fr-FR" sz="2200" dirty="0" smtClean="0"/>
              <a:t>Histoire familiale </a:t>
            </a:r>
            <a:endParaRPr lang="fr-FR" sz="2200" dirty="0"/>
          </a:p>
        </p:txBody>
      </p:sp>
      <p:sp>
        <p:nvSpPr>
          <p:cNvPr id="11" name="ZoneTexte 10"/>
          <p:cNvSpPr txBox="1"/>
          <p:nvPr/>
        </p:nvSpPr>
        <p:spPr>
          <a:xfrm>
            <a:off x="4100911" y="4136258"/>
            <a:ext cx="2997082" cy="430887"/>
          </a:xfrm>
          <a:prstGeom prst="rect">
            <a:avLst/>
          </a:prstGeom>
          <a:solidFill>
            <a:srgbClr val="FF0000">
              <a:alpha val="55000"/>
            </a:srgbClr>
          </a:solidFill>
        </p:spPr>
        <p:txBody>
          <a:bodyPr wrap="square" rtlCol="0">
            <a:spAutoFit/>
          </a:bodyPr>
          <a:lstStyle/>
          <a:p>
            <a:pPr algn="ctr"/>
            <a:r>
              <a:rPr lang="fr-FR" sz="2200" b="1" dirty="0" smtClean="0"/>
              <a:t>Insuffisance rénale </a:t>
            </a:r>
            <a:endParaRPr lang="fr-FR" sz="2200" b="1" dirty="0"/>
          </a:p>
        </p:txBody>
      </p:sp>
      <p:grpSp>
        <p:nvGrpSpPr>
          <p:cNvPr id="21" name="Grouper 20"/>
          <p:cNvGrpSpPr/>
          <p:nvPr/>
        </p:nvGrpSpPr>
        <p:grpSpPr>
          <a:xfrm>
            <a:off x="2107580" y="3060711"/>
            <a:ext cx="7672040" cy="714955"/>
            <a:chOff x="2107580" y="3060711"/>
            <a:chExt cx="7672040" cy="714955"/>
          </a:xfrm>
        </p:grpSpPr>
        <p:sp>
          <p:nvSpPr>
            <p:cNvPr id="3" name="ZoneTexte 2"/>
            <p:cNvSpPr txBox="1"/>
            <p:nvPr/>
          </p:nvSpPr>
          <p:spPr>
            <a:xfrm>
              <a:off x="2174488" y="3139907"/>
              <a:ext cx="7582829" cy="584775"/>
            </a:xfrm>
            <a:prstGeom prst="rect">
              <a:avLst/>
            </a:prstGeom>
            <a:noFill/>
          </p:spPr>
          <p:txBody>
            <a:bodyPr wrap="square" rtlCol="0">
              <a:spAutoFit/>
            </a:bodyPr>
            <a:lstStyle/>
            <a:p>
              <a:pPr algn="ctr"/>
              <a:r>
                <a:rPr lang="fr-FR" sz="3200" b="1" dirty="0" err="1" smtClean="0">
                  <a:solidFill>
                    <a:srgbClr val="C00000"/>
                  </a:solidFill>
                </a:rPr>
                <a:t>Polykystose</a:t>
              </a:r>
              <a:r>
                <a:rPr lang="fr-FR" sz="3200" b="1" dirty="0" smtClean="0">
                  <a:solidFill>
                    <a:srgbClr val="C00000"/>
                  </a:solidFill>
                </a:rPr>
                <a:t> rénale autosomique dominante </a:t>
              </a:r>
              <a:endParaRPr lang="fr-FR" sz="3200" b="1" dirty="0">
                <a:solidFill>
                  <a:srgbClr val="C00000"/>
                </a:solidFill>
              </a:endParaRPr>
            </a:p>
          </p:txBody>
        </p:sp>
        <p:sp>
          <p:nvSpPr>
            <p:cNvPr id="20" name="Rectangle à coins arrondis 19"/>
            <p:cNvSpPr/>
            <p:nvPr/>
          </p:nvSpPr>
          <p:spPr>
            <a:xfrm>
              <a:off x="2107580" y="3060711"/>
              <a:ext cx="7672040" cy="714955"/>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05461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8" grpId="0" animBg="1"/>
      <p:bldP spid="1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a:spLocks noGrp="1"/>
          </p:cNvSpPr>
          <p:nvPr>
            <p:ph type="title"/>
          </p:nvPr>
        </p:nvSpPr>
        <p:spPr>
          <a:xfrm>
            <a:off x="1103055" y="394328"/>
            <a:ext cx="10058400" cy="1051560"/>
          </a:xfrm>
        </p:spPr>
        <p:txBody>
          <a:bodyPr>
            <a:noAutofit/>
          </a:bodyPr>
          <a:lstStyle/>
          <a:p>
            <a:pPr algn="ctr"/>
            <a:r>
              <a:rPr lang="fr-FR" dirty="0" smtClean="0"/>
              <a:t/>
            </a:r>
            <a:br>
              <a:rPr lang="fr-FR" dirty="0" smtClean="0"/>
            </a:br>
            <a:r>
              <a:rPr lang="fr-FR" dirty="0" smtClean="0"/>
              <a:t>Le néphron</a:t>
            </a:r>
            <a:br>
              <a:rPr lang="fr-FR" dirty="0" smtClean="0"/>
            </a:br>
            <a:r>
              <a:rPr lang="fr-FR" dirty="0" smtClean="0"/>
              <a:t>unité fonctionnelle du rein</a:t>
            </a:r>
            <a:endParaRPr lang="fr-FR" dirty="0"/>
          </a:p>
        </p:txBody>
      </p:sp>
      <p:grpSp>
        <p:nvGrpSpPr>
          <p:cNvPr id="3" name="Grouper 2"/>
          <p:cNvGrpSpPr/>
          <p:nvPr/>
        </p:nvGrpSpPr>
        <p:grpSpPr>
          <a:xfrm>
            <a:off x="605118" y="1909482"/>
            <a:ext cx="10905564" cy="4253390"/>
            <a:chOff x="392415" y="2020215"/>
            <a:chExt cx="10570860" cy="4142657"/>
          </a:xfrm>
        </p:grpSpPr>
        <p:grpSp>
          <p:nvGrpSpPr>
            <p:cNvPr id="15" name="Grouper 14"/>
            <p:cNvGrpSpPr/>
            <p:nvPr/>
          </p:nvGrpSpPr>
          <p:grpSpPr>
            <a:xfrm>
              <a:off x="3053822" y="2360831"/>
              <a:ext cx="5104130" cy="3756765"/>
              <a:chOff x="2988310" y="2192052"/>
              <a:chExt cx="4978400" cy="3756765"/>
            </a:xfrm>
          </p:grpSpPr>
          <p:pic>
            <p:nvPicPr>
              <p:cNvPr id="6" name="Image 5"/>
              <p:cNvPicPr>
                <a:picLocks noChangeAspect="1"/>
              </p:cNvPicPr>
              <p:nvPr/>
            </p:nvPicPr>
            <p:blipFill>
              <a:blip r:embed="rId4"/>
              <a:stretch>
                <a:fillRect/>
              </a:stretch>
            </p:blipFill>
            <p:spPr>
              <a:xfrm>
                <a:off x="2988310" y="2289146"/>
                <a:ext cx="4978400" cy="3659671"/>
              </a:xfrm>
              <a:prstGeom prst="rect">
                <a:avLst/>
              </a:prstGeom>
            </p:spPr>
          </p:pic>
          <p:sp>
            <p:nvSpPr>
              <p:cNvPr id="13" name="Rectangle à coins arrondis 12"/>
              <p:cNvSpPr/>
              <p:nvPr/>
            </p:nvSpPr>
            <p:spPr>
              <a:xfrm>
                <a:off x="2988310" y="2192052"/>
                <a:ext cx="1720850" cy="18541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p:cNvSpPr txBox="1"/>
            <p:nvPr/>
          </p:nvSpPr>
          <p:spPr>
            <a:xfrm>
              <a:off x="392415" y="2897842"/>
              <a:ext cx="1771930" cy="923330"/>
            </a:xfrm>
            <a:prstGeom prst="rect">
              <a:avLst/>
            </a:prstGeom>
            <a:solidFill>
              <a:schemeClr val="accent1">
                <a:lumMod val="20000"/>
                <a:lumOff val="80000"/>
              </a:schemeClr>
            </a:solidFill>
          </p:spPr>
          <p:txBody>
            <a:bodyPr wrap="square" rtlCol="0">
              <a:spAutoFit/>
            </a:bodyPr>
            <a:lstStyle/>
            <a:p>
              <a:pPr algn="ctr"/>
              <a:r>
                <a:rPr lang="fr-FR" b="1" dirty="0" smtClean="0">
                  <a:solidFill>
                    <a:srgbClr val="FF0000"/>
                  </a:solidFill>
                </a:rPr>
                <a:t>sang</a:t>
              </a:r>
            </a:p>
            <a:p>
              <a:pPr algn="ctr"/>
              <a:r>
                <a:rPr lang="fr-FR" b="1" dirty="0" smtClean="0">
                  <a:solidFill>
                    <a:srgbClr val="FF0000"/>
                  </a:solidFill>
                </a:rPr>
                <a:t>180 Litres par jour </a:t>
              </a:r>
              <a:endParaRPr lang="fr-FR" b="1" dirty="0">
                <a:solidFill>
                  <a:srgbClr val="FF0000"/>
                </a:solidFill>
              </a:endParaRPr>
            </a:p>
          </p:txBody>
        </p:sp>
        <p:sp>
          <p:nvSpPr>
            <p:cNvPr id="19" name="ZoneTexte 18"/>
            <p:cNvSpPr txBox="1"/>
            <p:nvPr/>
          </p:nvSpPr>
          <p:spPr>
            <a:xfrm>
              <a:off x="8254365" y="5395518"/>
              <a:ext cx="2708910" cy="646331"/>
            </a:xfrm>
            <a:prstGeom prst="rect">
              <a:avLst/>
            </a:prstGeom>
            <a:solidFill>
              <a:schemeClr val="bg2"/>
            </a:solidFill>
            <a:ln>
              <a:solidFill>
                <a:srgbClr val="C00000"/>
              </a:solidFill>
            </a:ln>
          </p:spPr>
          <p:txBody>
            <a:bodyPr wrap="square" rtlCol="0">
              <a:spAutoFit/>
            </a:bodyPr>
            <a:lstStyle/>
            <a:p>
              <a:pPr algn="ctr"/>
              <a:r>
                <a:rPr lang="fr-FR" b="1" dirty="0" smtClean="0"/>
                <a:t>Urine définitive </a:t>
              </a:r>
            </a:p>
            <a:p>
              <a:pPr algn="ctr"/>
              <a:r>
                <a:rPr lang="fr-FR" b="1" dirty="0" smtClean="0"/>
                <a:t>1 Litre par jour </a:t>
              </a:r>
              <a:endParaRPr lang="fr-FR" b="1" dirty="0"/>
            </a:p>
          </p:txBody>
        </p:sp>
        <p:sp>
          <p:nvSpPr>
            <p:cNvPr id="20" name="Flèche vers la droite 19"/>
            <p:cNvSpPr/>
            <p:nvPr/>
          </p:nvSpPr>
          <p:spPr>
            <a:xfrm>
              <a:off x="2260758" y="3019272"/>
              <a:ext cx="696651" cy="335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4359970" y="2020215"/>
              <a:ext cx="1772285" cy="369332"/>
            </a:xfrm>
            <a:prstGeom prst="rect">
              <a:avLst/>
            </a:prstGeom>
            <a:solidFill>
              <a:schemeClr val="accent6">
                <a:lumMod val="40000"/>
                <a:lumOff val="60000"/>
              </a:schemeClr>
            </a:solidFill>
            <a:ln>
              <a:solidFill>
                <a:srgbClr val="C00000"/>
              </a:solidFill>
            </a:ln>
          </p:spPr>
          <p:txBody>
            <a:bodyPr wrap="square" rtlCol="0">
              <a:spAutoFit/>
            </a:bodyPr>
            <a:lstStyle/>
            <a:p>
              <a:pPr algn="ctr"/>
              <a:r>
                <a:rPr lang="fr-FR" b="1" dirty="0" smtClean="0">
                  <a:solidFill>
                    <a:schemeClr val="bg2">
                      <a:lumMod val="25000"/>
                    </a:schemeClr>
                  </a:solidFill>
                </a:rPr>
                <a:t>urine primitive</a:t>
              </a:r>
              <a:endParaRPr lang="fr-FR" b="1" dirty="0">
                <a:solidFill>
                  <a:schemeClr val="bg2">
                    <a:lumMod val="25000"/>
                  </a:schemeClr>
                </a:solidFill>
              </a:endParaRPr>
            </a:p>
          </p:txBody>
        </p:sp>
        <p:sp>
          <p:nvSpPr>
            <p:cNvPr id="2" name="ZoneTexte 1"/>
            <p:cNvSpPr txBox="1"/>
            <p:nvPr/>
          </p:nvSpPr>
          <p:spPr>
            <a:xfrm>
              <a:off x="3388659" y="5516541"/>
              <a:ext cx="2299447" cy="646331"/>
            </a:xfrm>
            <a:prstGeom prst="rect">
              <a:avLst/>
            </a:prstGeom>
            <a:solidFill>
              <a:schemeClr val="bg1"/>
            </a:solidFill>
          </p:spPr>
          <p:txBody>
            <a:bodyPr wrap="square" rtlCol="0">
              <a:spAutoFit/>
            </a:bodyPr>
            <a:lstStyle/>
            <a:p>
              <a:endParaRPr lang="fr-FR"/>
            </a:p>
          </p:txBody>
        </p:sp>
      </p:grpSp>
    </p:spTree>
    <p:extLst>
      <p:ext uri="{BB962C8B-B14F-4D97-AF65-F5344CB8AC3E}">
        <p14:creationId xmlns:p14="http://schemas.microsoft.com/office/powerpoint/2010/main" val="1943908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1086" y="267630"/>
            <a:ext cx="10058400" cy="1196579"/>
          </a:xfrm>
        </p:spPr>
        <p:txBody>
          <a:bodyPr>
            <a:normAutofit/>
          </a:bodyPr>
          <a:lstStyle/>
          <a:p>
            <a:pPr algn="ctr"/>
            <a:r>
              <a:rPr lang="fr-FR" b="1" dirty="0" smtClean="0">
                <a:solidFill>
                  <a:srgbClr val="C00000"/>
                </a:solidFill>
              </a:rPr>
              <a:t>La </a:t>
            </a:r>
            <a:r>
              <a:rPr lang="fr-FR" b="1" dirty="0" err="1" smtClean="0">
                <a:solidFill>
                  <a:srgbClr val="C00000"/>
                </a:solidFill>
              </a:rPr>
              <a:t>Polykystose</a:t>
            </a:r>
            <a:r>
              <a:rPr lang="fr-FR" b="1" dirty="0" smtClean="0">
                <a:solidFill>
                  <a:srgbClr val="C00000"/>
                </a:solidFill>
              </a:rPr>
              <a:t> rénale </a:t>
            </a:r>
            <a:r>
              <a:rPr lang="fr-FR" dirty="0" smtClean="0"/>
              <a:t/>
            </a:r>
            <a:br>
              <a:rPr lang="fr-FR" dirty="0" smtClean="0"/>
            </a:br>
            <a:r>
              <a:rPr lang="fr-FR" sz="3600" dirty="0" smtClean="0"/>
              <a:t>Définition- Epidémiologie</a:t>
            </a:r>
            <a:endParaRPr lang="fr-FR" sz="36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720089" y="2050067"/>
            <a:ext cx="10341917" cy="43088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txBody>
          <a:bodyPr wrap="square" rtlCol="0">
            <a:spAutoFit/>
          </a:bodyPr>
          <a:lstStyle/>
          <a:p>
            <a:pPr algn="ctr"/>
            <a:r>
              <a:rPr lang="fr-FR" sz="2200" b="1" dirty="0" smtClean="0"/>
              <a:t>Développement progressif de </a:t>
            </a:r>
            <a:r>
              <a:rPr lang="fr-FR" sz="2200" b="1" dirty="0" smtClean="0">
                <a:solidFill>
                  <a:srgbClr val="FF0000"/>
                </a:solidFill>
              </a:rPr>
              <a:t>kystes</a:t>
            </a:r>
            <a:r>
              <a:rPr lang="fr-FR" sz="2200" b="1" dirty="0" smtClean="0"/>
              <a:t> sur les </a:t>
            </a:r>
            <a:r>
              <a:rPr lang="fr-FR" sz="2200" b="1" dirty="0" smtClean="0">
                <a:solidFill>
                  <a:srgbClr val="FF0000"/>
                </a:solidFill>
              </a:rPr>
              <a:t>deux reins </a:t>
            </a:r>
            <a:r>
              <a:rPr lang="fr-FR" sz="2200" b="1" dirty="0" smtClean="0"/>
              <a:t>au dépends du rein sain</a:t>
            </a:r>
          </a:p>
        </p:txBody>
      </p:sp>
      <p:pic>
        <p:nvPicPr>
          <p:cNvPr id="16" name="Image 15"/>
          <p:cNvPicPr>
            <a:picLocks noChangeAspect="1"/>
          </p:cNvPicPr>
          <p:nvPr/>
        </p:nvPicPr>
        <p:blipFill rotWithShape="1">
          <a:blip r:embed="rId4"/>
          <a:srcRect t="1870" r="51686"/>
          <a:stretch/>
        </p:blipFill>
        <p:spPr>
          <a:xfrm>
            <a:off x="671132" y="3066813"/>
            <a:ext cx="1220426" cy="1896253"/>
          </a:xfrm>
          <a:prstGeom prst="rect">
            <a:avLst/>
          </a:prstGeom>
        </p:spPr>
      </p:pic>
      <p:pic>
        <p:nvPicPr>
          <p:cNvPr id="17" name="Image 16"/>
          <p:cNvPicPr>
            <a:picLocks noChangeAspect="1"/>
          </p:cNvPicPr>
          <p:nvPr/>
        </p:nvPicPr>
        <p:blipFill rotWithShape="1">
          <a:blip r:embed="rId4"/>
          <a:srcRect l="51335" t="3969" r="-1"/>
          <a:stretch/>
        </p:blipFill>
        <p:spPr>
          <a:xfrm>
            <a:off x="9852660" y="2975271"/>
            <a:ext cx="1316826" cy="1987795"/>
          </a:xfrm>
          <a:prstGeom prst="rect">
            <a:avLst/>
          </a:prstGeom>
        </p:spPr>
      </p:pic>
      <p:sp>
        <p:nvSpPr>
          <p:cNvPr id="3" name="Rectangle 2"/>
          <p:cNvSpPr/>
          <p:nvPr/>
        </p:nvSpPr>
        <p:spPr>
          <a:xfrm>
            <a:off x="2084294" y="2881621"/>
            <a:ext cx="7355541" cy="2462213"/>
          </a:xfrm>
          <a:prstGeom prst="rect">
            <a:avLst/>
          </a:prstGeom>
        </p:spPr>
        <p:txBody>
          <a:bodyPr wrap="square">
            <a:spAutoFit/>
          </a:bodyPr>
          <a:lstStyle/>
          <a:p>
            <a:pPr algn="ctr">
              <a:buFont typeface="Wingdings" charset="2"/>
              <a:buChar char="§"/>
            </a:pPr>
            <a:r>
              <a:rPr lang="fr-FR" sz="2200" dirty="0"/>
              <a:t>Première cause génétique d’insuffisance rénale </a:t>
            </a:r>
            <a:r>
              <a:rPr lang="fr-FR" sz="2200" dirty="0" smtClean="0"/>
              <a:t>chronique:</a:t>
            </a:r>
          </a:p>
          <a:p>
            <a:pPr algn="ctr"/>
            <a:r>
              <a:rPr lang="fr-FR" sz="2200" b="1" dirty="0"/>
              <a:t>1/1000 </a:t>
            </a:r>
            <a:r>
              <a:rPr lang="fr-FR" sz="2200" b="1" dirty="0" smtClean="0"/>
              <a:t>naissances </a:t>
            </a:r>
            <a:endParaRPr lang="fr-FR" sz="2200" b="1" dirty="0"/>
          </a:p>
          <a:p>
            <a:pPr algn="ctr">
              <a:buFont typeface="Wingdings" charset="2"/>
              <a:buChar char="§"/>
            </a:pPr>
            <a:endParaRPr lang="fr-FR" sz="2200" dirty="0"/>
          </a:p>
          <a:p>
            <a:pPr algn="ctr">
              <a:buFont typeface="Wingdings" charset="2"/>
              <a:buChar char="§"/>
            </a:pPr>
            <a:r>
              <a:rPr lang="fr-FR" sz="2200" dirty="0" smtClean="0"/>
              <a:t>10 % </a:t>
            </a:r>
            <a:r>
              <a:rPr lang="fr-FR" sz="2200" dirty="0"/>
              <a:t>des cas d’insuffisance rénale chronique en </a:t>
            </a:r>
            <a:r>
              <a:rPr lang="fr-FR" sz="2200" dirty="0" smtClean="0"/>
              <a:t>Europe</a:t>
            </a:r>
          </a:p>
          <a:p>
            <a:pPr algn="ctr">
              <a:buFont typeface="Wingdings" charset="2"/>
              <a:buChar char="§"/>
            </a:pPr>
            <a:endParaRPr lang="fr-FR" sz="2200" dirty="0" smtClean="0"/>
          </a:p>
          <a:p>
            <a:pPr algn="ctr">
              <a:buFont typeface="Wingdings" charset="2"/>
              <a:buChar char="§"/>
            </a:pPr>
            <a:r>
              <a:rPr lang="fr-FR" sz="2200" dirty="0"/>
              <a:t>Mécanismes moléculaires précis encore mal identifiés </a:t>
            </a:r>
            <a:endParaRPr lang="fr-FR" sz="2200" dirty="0" smtClean="0"/>
          </a:p>
          <a:p>
            <a:pPr algn="ctr">
              <a:buFont typeface="Wingdings" charset="2"/>
              <a:buChar char="§"/>
            </a:pPr>
            <a:endParaRPr lang="fr-FR" sz="2200" dirty="0"/>
          </a:p>
        </p:txBody>
      </p:sp>
    </p:spTree>
    <p:extLst>
      <p:ext uri="{BB962C8B-B14F-4D97-AF65-F5344CB8AC3E}">
        <p14:creationId xmlns:p14="http://schemas.microsoft.com/office/powerpoint/2010/main" val="1884139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a:spLocks noGrp="1"/>
          </p:cNvSpPr>
          <p:nvPr>
            <p:ph type="title"/>
          </p:nvPr>
        </p:nvSpPr>
        <p:spPr>
          <a:xfrm>
            <a:off x="667692" y="392224"/>
            <a:ext cx="10058400" cy="870461"/>
          </a:xfrm>
        </p:spPr>
        <p:txBody>
          <a:bodyPr>
            <a:noAutofit/>
          </a:bodyPr>
          <a:lstStyle/>
          <a:p>
            <a:pPr algn="ctr"/>
            <a:r>
              <a:rPr lang="fr-FR" dirty="0" smtClean="0"/>
              <a:t/>
            </a:r>
            <a:br>
              <a:rPr lang="fr-FR" dirty="0" smtClean="0"/>
            </a:br>
            <a:r>
              <a:rPr lang="fr-FR" dirty="0" smtClean="0"/>
              <a:t>Histoire de la </a:t>
            </a:r>
            <a:r>
              <a:rPr lang="fr-FR" dirty="0" err="1" smtClean="0"/>
              <a:t>polykystose</a:t>
            </a:r>
            <a:r>
              <a:rPr lang="fr-FR" dirty="0" smtClean="0"/>
              <a:t> </a:t>
            </a:r>
            <a:endParaRPr lang="fr-FR" dirty="0"/>
          </a:p>
        </p:txBody>
      </p:sp>
      <p:pic>
        <p:nvPicPr>
          <p:cNvPr id="6" name="Image 5"/>
          <p:cNvPicPr>
            <a:picLocks noChangeAspect="1"/>
          </p:cNvPicPr>
          <p:nvPr/>
        </p:nvPicPr>
        <p:blipFill>
          <a:blip r:embed="rId3"/>
          <a:stretch>
            <a:fillRect/>
          </a:stretch>
        </p:blipFill>
        <p:spPr>
          <a:xfrm>
            <a:off x="8955197" y="2229419"/>
            <a:ext cx="2745894" cy="3772713"/>
          </a:xfrm>
          <a:prstGeom prst="rect">
            <a:avLst/>
          </a:prstGeom>
        </p:spPr>
      </p:pic>
      <p:sp>
        <p:nvSpPr>
          <p:cNvPr id="2" name="Rectangle 1"/>
          <p:cNvSpPr/>
          <p:nvPr/>
        </p:nvSpPr>
        <p:spPr>
          <a:xfrm>
            <a:off x="-455224" y="2229419"/>
            <a:ext cx="9937376" cy="3477875"/>
          </a:xfrm>
          <a:prstGeom prst="rect">
            <a:avLst/>
          </a:prstGeom>
        </p:spPr>
        <p:txBody>
          <a:bodyPr wrap="square">
            <a:spAutoFit/>
          </a:bodyPr>
          <a:lstStyle/>
          <a:p>
            <a:pPr algn="ctr">
              <a:buFont typeface="Arial" charset="0"/>
              <a:buChar char="•"/>
            </a:pPr>
            <a:r>
              <a:rPr lang="fr-FR" sz="2200" b="1" dirty="0">
                <a:solidFill>
                  <a:srgbClr val="002060"/>
                </a:solidFill>
              </a:rPr>
              <a:t>1841</a:t>
            </a:r>
            <a:r>
              <a:rPr lang="fr-FR" sz="2200" b="1" dirty="0"/>
              <a:t> : première description de cas de </a:t>
            </a:r>
            <a:r>
              <a:rPr lang="fr-FR" sz="2200" b="1" dirty="0" err="1"/>
              <a:t>polykystose</a:t>
            </a:r>
            <a:r>
              <a:rPr lang="fr-FR" sz="2200" b="1" dirty="0"/>
              <a:t> </a:t>
            </a:r>
          </a:p>
          <a:p>
            <a:pPr algn="ctr"/>
            <a:r>
              <a:rPr lang="fr-FR" sz="2200" i="1" dirty="0"/>
              <a:t>« traité des maladies du rein »-Jean Cruveilhier et Pierre Rayer </a:t>
            </a:r>
          </a:p>
          <a:p>
            <a:pPr algn="ctr"/>
            <a:endParaRPr lang="fr-FR" sz="2200" i="1" dirty="0"/>
          </a:p>
          <a:p>
            <a:pPr algn="ctr">
              <a:buFont typeface="Arial" charset="0"/>
              <a:buChar char="•"/>
            </a:pPr>
            <a:r>
              <a:rPr lang="fr-FR" sz="2200" b="1" dirty="0">
                <a:solidFill>
                  <a:srgbClr val="002060"/>
                </a:solidFill>
              </a:rPr>
              <a:t>1888: </a:t>
            </a:r>
            <a:r>
              <a:rPr lang="fr-FR" sz="2200" b="1" dirty="0"/>
              <a:t>terme de « reins </a:t>
            </a:r>
            <a:r>
              <a:rPr lang="fr-FR" sz="2200" b="1" dirty="0" err="1"/>
              <a:t>polykystiques</a:t>
            </a:r>
            <a:r>
              <a:rPr lang="fr-FR" sz="2200" dirty="0"/>
              <a:t> » - diagnostic </a:t>
            </a:r>
            <a:r>
              <a:rPr lang="fr-FR" sz="2200" dirty="0" smtClean="0"/>
              <a:t>clinique</a:t>
            </a:r>
          </a:p>
          <a:p>
            <a:pPr algn="ctr"/>
            <a:endParaRPr lang="fr-FR" sz="2200" dirty="0"/>
          </a:p>
          <a:p>
            <a:pPr algn="ctr">
              <a:buFont typeface="Arial" charset="0"/>
              <a:buChar char="•"/>
            </a:pPr>
            <a:r>
              <a:rPr lang="fr-FR" sz="2200" b="1" dirty="0">
                <a:solidFill>
                  <a:srgbClr val="002060"/>
                </a:solidFill>
              </a:rPr>
              <a:t>1899</a:t>
            </a:r>
            <a:r>
              <a:rPr lang="fr-FR" sz="2200" b="1" dirty="0"/>
              <a:t> : identification du caractère </a:t>
            </a:r>
            <a:r>
              <a:rPr lang="fr-FR" sz="2200" b="1" dirty="0" smtClean="0"/>
              <a:t>héréditaire</a:t>
            </a:r>
            <a:endParaRPr lang="fr-FR" sz="2200" dirty="0"/>
          </a:p>
          <a:p>
            <a:pPr algn="ctr">
              <a:buFont typeface="Arial" charset="0"/>
              <a:buChar char="•"/>
            </a:pPr>
            <a:endParaRPr lang="fr-FR" sz="2200" dirty="0"/>
          </a:p>
          <a:p>
            <a:pPr algn="ctr">
              <a:buFont typeface="Arial" charset="0"/>
              <a:buChar char="•"/>
            </a:pPr>
            <a:r>
              <a:rPr lang="fr-FR" sz="2200" b="1" dirty="0">
                <a:solidFill>
                  <a:srgbClr val="002060"/>
                </a:solidFill>
              </a:rPr>
              <a:t>1957 </a:t>
            </a:r>
            <a:r>
              <a:rPr lang="fr-FR" sz="2200" b="1" dirty="0"/>
              <a:t>: mode de transmission autosomique </a:t>
            </a:r>
            <a:r>
              <a:rPr lang="fr-FR" sz="2200" b="1" dirty="0" smtClean="0"/>
              <a:t>Dominant</a:t>
            </a:r>
          </a:p>
          <a:p>
            <a:pPr algn="ctr">
              <a:buFont typeface="Arial" charset="0"/>
              <a:buChar char="•"/>
            </a:pPr>
            <a:endParaRPr lang="fr-FR" sz="2200" dirty="0"/>
          </a:p>
          <a:p>
            <a:pPr algn="ctr">
              <a:buFont typeface="Arial" charset="0"/>
              <a:buChar char="•"/>
            </a:pPr>
            <a:r>
              <a:rPr lang="fr-FR" sz="2200" b="1" dirty="0">
                <a:solidFill>
                  <a:srgbClr val="002060"/>
                </a:solidFill>
              </a:rPr>
              <a:t>Années 2000 </a:t>
            </a:r>
            <a:r>
              <a:rPr lang="fr-FR" sz="2200" b="1" dirty="0"/>
              <a:t>: identification des principales mutations </a:t>
            </a:r>
            <a:r>
              <a:rPr lang="fr-FR" sz="2200" b="1" dirty="0" smtClean="0"/>
              <a:t>PKD1-PKD2</a:t>
            </a:r>
            <a:endParaRPr lang="fr-FR" sz="2200" b="1" dirty="0"/>
          </a:p>
        </p:txBody>
      </p:sp>
    </p:spTree>
    <p:extLst>
      <p:ext uri="{BB962C8B-B14F-4D97-AF65-F5344CB8AC3E}">
        <p14:creationId xmlns:p14="http://schemas.microsoft.com/office/powerpoint/2010/main" val="1798834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88822" y="1980268"/>
            <a:ext cx="8995410" cy="4023360"/>
          </a:xfrm>
        </p:spPr>
        <p:txBody>
          <a:bodyPr>
            <a:normAutofit/>
          </a:bodyPr>
          <a:lstStyle/>
          <a:p>
            <a:pPr marL="0" indent="0" algn="ctr">
              <a:buNone/>
            </a:pPr>
            <a:endParaRPr lang="fr-FR" dirty="0" smtClean="0"/>
          </a:p>
          <a:p>
            <a:pPr marL="0" indent="0" algn="ctr">
              <a:buNone/>
            </a:pPr>
            <a:r>
              <a:rPr lang="fr-FR" dirty="0"/>
              <a:t/>
            </a:r>
            <a:br>
              <a:rPr lang="fr-FR" dirty="0"/>
            </a:br>
            <a:endParaRPr lang="fr-FR" dirty="0"/>
          </a:p>
          <a:p>
            <a:pPr algn="ctr">
              <a:buFont typeface="Arial" charset="0"/>
              <a:buChar char="•"/>
            </a:pPr>
            <a:endParaRPr lang="fr-FR" b="1" dirty="0">
              <a:solidFill>
                <a:srgbClr val="002060"/>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a:spLocks noGrp="1"/>
          </p:cNvSpPr>
          <p:nvPr>
            <p:ph type="title"/>
          </p:nvPr>
        </p:nvSpPr>
        <p:spPr>
          <a:xfrm>
            <a:off x="1395157" y="606831"/>
            <a:ext cx="8942712" cy="604541"/>
          </a:xfrm>
        </p:spPr>
        <p:txBody>
          <a:bodyPr>
            <a:noAutofit/>
          </a:bodyPr>
          <a:lstStyle/>
          <a:p>
            <a:pPr algn="ctr"/>
            <a:r>
              <a:rPr lang="fr-FR" dirty="0"/>
              <a:t>C</a:t>
            </a:r>
            <a:r>
              <a:rPr lang="fr-FR" dirty="0" smtClean="0"/>
              <a:t>irconstances de découverte</a:t>
            </a:r>
            <a:endParaRPr lang="fr-FR" dirty="0"/>
          </a:p>
        </p:txBody>
      </p:sp>
      <p:sp>
        <p:nvSpPr>
          <p:cNvPr id="7" name="ZoneTexte 6"/>
          <p:cNvSpPr txBox="1"/>
          <p:nvPr/>
        </p:nvSpPr>
        <p:spPr>
          <a:xfrm>
            <a:off x="7629664" y="2161930"/>
            <a:ext cx="4382429"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b="1" dirty="0" smtClean="0">
                <a:solidFill>
                  <a:srgbClr val="C00000"/>
                </a:solidFill>
              </a:rPr>
              <a:t>Présence des kystes :</a:t>
            </a:r>
          </a:p>
          <a:p>
            <a:pPr marL="285750" indent="-285750" algn="ctr">
              <a:buFontTx/>
              <a:buChar char="-"/>
            </a:pPr>
            <a:r>
              <a:rPr lang="fr-FR" dirty="0" smtClean="0"/>
              <a:t>Douleur lombaire</a:t>
            </a:r>
          </a:p>
          <a:p>
            <a:pPr marL="285750" indent="-285750" algn="ctr">
              <a:buFontTx/>
              <a:buChar char="-"/>
            </a:pPr>
            <a:r>
              <a:rPr lang="fr-FR" dirty="0" smtClean="0"/>
              <a:t>Pesanteur lombaire </a:t>
            </a:r>
          </a:p>
          <a:p>
            <a:pPr marL="285750" indent="-285750" algn="ctr">
              <a:buFontTx/>
              <a:buChar char="-"/>
            </a:pPr>
            <a:r>
              <a:rPr lang="fr-FR" dirty="0" smtClean="0"/>
              <a:t>Augmentation du volume de l’abdomen</a:t>
            </a:r>
          </a:p>
          <a:p>
            <a:pPr marL="285750" indent="-285750" algn="ctr">
              <a:buFontTx/>
              <a:buChar char="-"/>
            </a:pPr>
            <a:r>
              <a:rPr lang="fr-FR" dirty="0" smtClean="0"/>
              <a:t>Troubles de la digestion </a:t>
            </a:r>
          </a:p>
        </p:txBody>
      </p:sp>
      <p:sp>
        <p:nvSpPr>
          <p:cNvPr id="8" name="ZoneTexte 7"/>
          <p:cNvSpPr txBox="1"/>
          <p:nvPr/>
        </p:nvSpPr>
        <p:spPr>
          <a:xfrm>
            <a:off x="7571678" y="4448377"/>
            <a:ext cx="4498402" cy="17543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b="1" dirty="0" smtClean="0">
                <a:solidFill>
                  <a:srgbClr val="C00000"/>
                </a:solidFill>
              </a:rPr>
              <a:t>Complications:</a:t>
            </a:r>
          </a:p>
          <a:p>
            <a:pPr marL="285750" indent="-285750" algn="ctr">
              <a:buFontTx/>
              <a:buChar char="-"/>
            </a:pPr>
            <a:r>
              <a:rPr lang="fr-FR" dirty="0" smtClean="0"/>
              <a:t>HTA / insuffisance rénale </a:t>
            </a:r>
          </a:p>
          <a:p>
            <a:pPr marL="285750" indent="-285750" algn="ctr">
              <a:buFontTx/>
              <a:buChar char="-"/>
            </a:pPr>
            <a:r>
              <a:rPr lang="fr-FR" dirty="0" smtClean="0"/>
              <a:t>Hématurie (Infection ou saignement de kyste)</a:t>
            </a:r>
          </a:p>
          <a:p>
            <a:pPr marL="285750" indent="-285750" algn="ctr">
              <a:buFontTx/>
              <a:buChar char="-"/>
            </a:pPr>
            <a:r>
              <a:rPr lang="fr-FR" dirty="0" smtClean="0"/>
              <a:t>Infection d’un kyste </a:t>
            </a:r>
          </a:p>
          <a:p>
            <a:pPr marL="285750" indent="-285750" algn="ctr">
              <a:buFontTx/>
              <a:buChar char="-"/>
            </a:pPr>
            <a:r>
              <a:rPr lang="fr-FR" dirty="0" smtClean="0"/>
              <a:t>Colique néphrétique </a:t>
            </a:r>
          </a:p>
        </p:txBody>
      </p:sp>
      <p:sp>
        <p:nvSpPr>
          <p:cNvPr id="9" name="ZoneTexte 8"/>
          <p:cNvSpPr txBox="1"/>
          <p:nvPr/>
        </p:nvSpPr>
        <p:spPr>
          <a:xfrm>
            <a:off x="80008" y="2246174"/>
            <a:ext cx="394364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dirty="0" smtClean="0"/>
              <a:t>Maladie connue dans la famille: </a:t>
            </a:r>
            <a:r>
              <a:rPr lang="fr-FR" b="1" dirty="0" smtClean="0">
                <a:solidFill>
                  <a:srgbClr val="C00000"/>
                </a:solidFill>
              </a:rPr>
              <a:t>Dépistage familial</a:t>
            </a:r>
            <a:endParaRPr lang="fr-FR" b="1" dirty="0">
              <a:solidFill>
                <a:srgbClr val="C00000"/>
              </a:solidFill>
            </a:endParaRPr>
          </a:p>
        </p:txBody>
      </p:sp>
      <p:sp>
        <p:nvSpPr>
          <p:cNvPr id="10" name="ZoneTexte 9"/>
          <p:cNvSpPr txBox="1"/>
          <p:nvPr/>
        </p:nvSpPr>
        <p:spPr>
          <a:xfrm>
            <a:off x="10662" y="5002374"/>
            <a:ext cx="4012993" cy="9233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b="1" dirty="0" smtClean="0">
                <a:solidFill>
                  <a:srgbClr val="C00000"/>
                </a:solidFill>
              </a:rPr>
              <a:t>Découverte fortuite:</a:t>
            </a:r>
          </a:p>
          <a:p>
            <a:pPr algn="ctr"/>
            <a:r>
              <a:rPr lang="fr-FR" dirty="0" smtClean="0"/>
              <a:t>Echographie </a:t>
            </a:r>
            <a:r>
              <a:rPr lang="mr-IN" dirty="0" smtClean="0"/>
              <a:t>–</a:t>
            </a:r>
            <a:r>
              <a:rPr lang="fr-FR" dirty="0" smtClean="0"/>
              <a:t>TDM : </a:t>
            </a:r>
          </a:p>
          <a:p>
            <a:pPr algn="ctr"/>
            <a:r>
              <a:rPr lang="fr-FR" dirty="0" smtClean="0"/>
              <a:t>« gros reins </a:t>
            </a:r>
            <a:r>
              <a:rPr lang="fr-FR" dirty="0" err="1" smtClean="0"/>
              <a:t>polykystiques</a:t>
            </a:r>
            <a:r>
              <a:rPr lang="fr-FR" dirty="0" smtClean="0"/>
              <a:t> »</a:t>
            </a:r>
            <a:endParaRPr lang="fr-FR" dirty="0"/>
          </a:p>
        </p:txBody>
      </p:sp>
      <p:pic>
        <p:nvPicPr>
          <p:cNvPr id="11" name="Espace réservé du contenu 1"/>
          <p:cNvPicPr>
            <a:picLocks noChangeAspect="1"/>
          </p:cNvPicPr>
          <p:nvPr/>
        </p:nvPicPr>
        <p:blipFill>
          <a:blip r:embed="rId3"/>
          <a:stretch>
            <a:fillRect/>
          </a:stretch>
        </p:blipFill>
        <p:spPr>
          <a:xfrm>
            <a:off x="4126919" y="2422877"/>
            <a:ext cx="3341495" cy="3375757"/>
          </a:xfrm>
          <a:prstGeom prst="rect">
            <a:avLst/>
          </a:prstGeom>
        </p:spPr>
      </p:pic>
    </p:spTree>
    <p:extLst>
      <p:ext uri="{BB962C8B-B14F-4D97-AF65-F5344CB8AC3E}">
        <p14:creationId xmlns:p14="http://schemas.microsoft.com/office/powerpoint/2010/main" val="36152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a:spLocks noGrp="1"/>
          </p:cNvSpPr>
          <p:nvPr>
            <p:ph type="title"/>
          </p:nvPr>
        </p:nvSpPr>
        <p:spPr>
          <a:xfrm>
            <a:off x="1229988" y="440888"/>
            <a:ext cx="8942712" cy="870461"/>
          </a:xfrm>
        </p:spPr>
        <p:txBody>
          <a:bodyPr>
            <a:normAutofit/>
          </a:bodyPr>
          <a:lstStyle/>
          <a:p>
            <a:pPr algn="ctr"/>
            <a:r>
              <a:rPr lang="fr-FR" dirty="0" smtClean="0"/>
              <a:t>Les </a:t>
            </a:r>
            <a:r>
              <a:rPr lang="fr-FR" dirty="0" err="1" smtClean="0"/>
              <a:t>Polykystoses</a:t>
            </a:r>
            <a:r>
              <a:rPr lang="fr-FR" dirty="0" smtClean="0"/>
              <a:t> Rénales (PKR)</a:t>
            </a:r>
            <a:endParaRPr lang="fr-FR" dirty="0"/>
          </a:p>
        </p:txBody>
      </p:sp>
      <p:sp>
        <p:nvSpPr>
          <p:cNvPr id="6" name="ZoneTexte 5"/>
          <p:cNvSpPr txBox="1"/>
          <p:nvPr/>
        </p:nvSpPr>
        <p:spPr>
          <a:xfrm>
            <a:off x="1118746" y="2007387"/>
            <a:ext cx="9795510" cy="461665"/>
          </a:xfrm>
          <a:prstGeom prst="rect">
            <a:avLst/>
          </a:prstGeom>
          <a:solidFill>
            <a:srgbClr val="FFC000"/>
          </a:solidFill>
        </p:spPr>
        <p:txBody>
          <a:bodyPr wrap="square" rtlCol="0">
            <a:spAutoFit/>
          </a:bodyPr>
          <a:lstStyle/>
          <a:p>
            <a:pPr algn="ctr"/>
            <a:r>
              <a:rPr lang="fr-FR" sz="2400" b="1" dirty="0" err="1" smtClean="0"/>
              <a:t>Polykystose</a:t>
            </a:r>
            <a:r>
              <a:rPr lang="fr-FR" sz="2400" b="1" dirty="0" smtClean="0"/>
              <a:t> Rénale (PKR) = maladie kystique +  rénale +  génétique </a:t>
            </a:r>
            <a:endParaRPr lang="fr-FR" sz="2400" b="1" dirty="0"/>
          </a:p>
        </p:txBody>
      </p:sp>
      <p:grpSp>
        <p:nvGrpSpPr>
          <p:cNvPr id="10" name="Grouper 9"/>
          <p:cNvGrpSpPr/>
          <p:nvPr/>
        </p:nvGrpSpPr>
        <p:grpSpPr>
          <a:xfrm>
            <a:off x="6530783" y="3164642"/>
            <a:ext cx="5486400" cy="2259302"/>
            <a:chOff x="6445406" y="3063972"/>
            <a:chExt cx="5486400" cy="2259302"/>
          </a:xfrm>
        </p:grpSpPr>
        <p:sp>
          <p:nvSpPr>
            <p:cNvPr id="13" name="ZoneTexte 12"/>
            <p:cNvSpPr txBox="1"/>
            <p:nvPr/>
          </p:nvSpPr>
          <p:spPr>
            <a:xfrm>
              <a:off x="6445406" y="3568948"/>
              <a:ext cx="5486400" cy="1754326"/>
            </a:xfrm>
            <a:prstGeom prst="rect">
              <a:avLst/>
            </a:prstGeom>
            <a:noFill/>
          </p:spPr>
          <p:txBody>
            <a:bodyPr wrap="square" rtlCol="0">
              <a:spAutoFit/>
            </a:bodyPr>
            <a:lstStyle/>
            <a:p>
              <a:pPr marL="742950" lvl="1" indent="-285750">
                <a:buFont typeface="Arial" charset="0"/>
                <a:buChar char="•"/>
              </a:pPr>
              <a:r>
                <a:rPr lang="fr-FR" b="1" dirty="0" smtClean="0"/>
                <a:t>Rare </a:t>
              </a:r>
            </a:p>
            <a:p>
              <a:pPr marL="742950" lvl="1" indent="-285750">
                <a:buFont typeface="Arial" charset="0"/>
                <a:buChar char="•"/>
              </a:pPr>
              <a:r>
                <a:rPr lang="fr-FR" dirty="0" smtClean="0"/>
                <a:t>1/85 000 naissances</a:t>
              </a:r>
            </a:p>
            <a:p>
              <a:pPr marL="742950" lvl="1" indent="-285750">
                <a:buFont typeface="Arial" charset="0"/>
                <a:buChar char="•"/>
              </a:pPr>
              <a:r>
                <a:rPr lang="fr-FR" dirty="0" smtClean="0"/>
                <a:t>Mutation du gène PKHD1 (chromosome 6) </a:t>
              </a:r>
            </a:p>
            <a:p>
              <a:pPr marL="742950" lvl="1" indent="-285750">
                <a:buFont typeface="Arial" charset="0"/>
                <a:buChar char="•"/>
              </a:pPr>
              <a:r>
                <a:rPr lang="fr-FR" dirty="0" smtClean="0"/>
                <a:t>Transmission autosomique récessive: </a:t>
              </a:r>
              <a:r>
                <a:rPr lang="fr-FR" b="1" dirty="0" smtClean="0"/>
                <a:t>risque 25% </a:t>
              </a:r>
            </a:p>
            <a:p>
              <a:pPr marL="742950" lvl="1" indent="-285750">
                <a:buFont typeface="Arial" charset="0"/>
                <a:buChar char="•"/>
              </a:pPr>
              <a:r>
                <a:rPr lang="fr-FR" dirty="0" smtClean="0"/>
                <a:t>Symptômes </a:t>
              </a:r>
              <a:r>
                <a:rPr lang="fr-FR" b="1" dirty="0" smtClean="0"/>
                <a:t>sévères </a:t>
              </a:r>
              <a:r>
                <a:rPr lang="fr-FR" dirty="0" smtClean="0"/>
                <a:t>et </a:t>
              </a:r>
              <a:r>
                <a:rPr lang="fr-FR" b="1" dirty="0" smtClean="0"/>
                <a:t>précoces </a:t>
              </a:r>
            </a:p>
            <a:p>
              <a:pPr marL="742950" lvl="1" indent="-285750">
                <a:buFont typeface="Arial" charset="0"/>
                <a:buChar char="•"/>
              </a:pPr>
              <a:r>
                <a:rPr lang="fr-FR" dirty="0" smtClean="0"/>
                <a:t>Insuffisance rénale </a:t>
              </a:r>
              <a:r>
                <a:rPr lang="fr-FR" b="1" dirty="0" smtClean="0"/>
                <a:t>terminale </a:t>
              </a:r>
              <a:r>
                <a:rPr lang="fr-FR" dirty="0" smtClean="0"/>
                <a:t>vers </a:t>
              </a:r>
              <a:r>
                <a:rPr lang="fr-FR" b="1" dirty="0" smtClean="0"/>
                <a:t>15ans</a:t>
              </a:r>
              <a:r>
                <a:rPr lang="fr-FR" dirty="0" smtClean="0"/>
                <a:t> </a:t>
              </a:r>
            </a:p>
          </p:txBody>
        </p:sp>
        <p:sp>
          <p:nvSpPr>
            <p:cNvPr id="3" name="Rectangle 2"/>
            <p:cNvSpPr/>
            <p:nvPr/>
          </p:nvSpPr>
          <p:spPr>
            <a:xfrm>
              <a:off x="6920717" y="3063972"/>
              <a:ext cx="3838550" cy="400110"/>
            </a:xfrm>
            <a:prstGeom prst="rect">
              <a:avLst/>
            </a:prstGeom>
            <a:solidFill>
              <a:schemeClr val="accent1">
                <a:lumMod val="20000"/>
                <a:lumOff val="80000"/>
              </a:schemeClr>
            </a:solidFill>
          </p:spPr>
          <p:txBody>
            <a:bodyPr wrap="none">
              <a:spAutoFit/>
            </a:bodyPr>
            <a:lstStyle/>
            <a:p>
              <a:pPr algn="ctr"/>
              <a:r>
                <a:rPr lang="fr-FR" sz="2000" dirty="0"/>
                <a:t>PKRR : PKR Autosomique Récessive</a:t>
              </a:r>
            </a:p>
          </p:txBody>
        </p:sp>
      </p:grpSp>
      <p:grpSp>
        <p:nvGrpSpPr>
          <p:cNvPr id="8" name="Grouper 7"/>
          <p:cNvGrpSpPr/>
          <p:nvPr/>
        </p:nvGrpSpPr>
        <p:grpSpPr>
          <a:xfrm>
            <a:off x="322730" y="2900945"/>
            <a:ext cx="6033242" cy="2690993"/>
            <a:chOff x="-535913" y="2642839"/>
            <a:chExt cx="6033242" cy="2946447"/>
          </a:xfrm>
        </p:grpSpPr>
        <p:sp>
          <p:nvSpPr>
            <p:cNvPr id="12" name="ZoneTexte 11"/>
            <p:cNvSpPr txBox="1"/>
            <p:nvPr/>
          </p:nvSpPr>
          <p:spPr>
            <a:xfrm>
              <a:off x="-361102" y="3466227"/>
              <a:ext cx="5747141" cy="2123059"/>
            </a:xfrm>
            <a:prstGeom prst="rect">
              <a:avLst/>
            </a:prstGeom>
            <a:noFill/>
          </p:spPr>
          <p:txBody>
            <a:bodyPr wrap="square" rtlCol="0">
              <a:spAutoFit/>
            </a:bodyPr>
            <a:lstStyle/>
            <a:p>
              <a:pPr marL="285750" indent="-285750">
                <a:buFont typeface="Arial" charset="0"/>
                <a:buChar char="•"/>
              </a:pPr>
              <a:r>
                <a:rPr lang="fr-FR" sz="2000" dirty="0" smtClean="0"/>
                <a:t>Plus fréquente : 1/1000</a:t>
              </a:r>
            </a:p>
            <a:p>
              <a:pPr marL="285750" indent="-285750">
                <a:buFont typeface="Arial" charset="0"/>
                <a:buChar char="•"/>
              </a:pPr>
              <a:r>
                <a:rPr lang="fr-FR" sz="2000" dirty="0" smtClean="0"/>
                <a:t>2 Gènes PKD1 </a:t>
              </a:r>
              <a:r>
                <a:rPr lang="mr-IN" sz="2000" dirty="0" smtClean="0"/>
                <a:t>–</a:t>
              </a:r>
              <a:r>
                <a:rPr lang="fr-FR" sz="2000" dirty="0" smtClean="0"/>
                <a:t> PKD2 </a:t>
              </a:r>
            </a:p>
            <a:p>
              <a:pPr marL="285750" indent="-285750">
                <a:buFont typeface="Arial" charset="0"/>
                <a:buChar char="•"/>
              </a:pPr>
              <a:r>
                <a:rPr lang="fr-FR" sz="2000" dirty="0" smtClean="0"/>
                <a:t>Transmission autosomique dominante :</a:t>
              </a:r>
              <a:r>
                <a:rPr lang="fr-FR" sz="2000" b="1" dirty="0" smtClean="0">
                  <a:solidFill>
                    <a:srgbClr val="FF0000"/>
                  </a:solidFill>
                </a:rPr>
                <a:t>risque 50%</a:t>
              </a:r>
            </a:p>
            <a:p>
              <a:pPr marL="285750" indent="-285750">
                <a:buFont typeface="Arial" charset="0"/>
                <a:buChar char="•"/>
              </a:pPr>
              <a:r>
                <a:rPr lang="fr-FR" sz="2000" dirty="0" smtClean="0"/>
                <a:t>Manifestations à l'âge </a:t>
              </a:r>
              <a:r>
                <a:rPr lang="fr-FR" sz="2000" b="1" dirty="0" smtClean="0"/>
                <a:t>adulte </a:t>
              </a:r>
            </a:p>
            <a:p>
              <a:pPr marL="285750" indent="-285750">
                <a:buFont typeface="Arial" charset="0"/>
                <a:buChar char="•"/>
              </a:pPr>
              <a:r>
                <a:rPr lang="fr-FR" sz="2000" dirty="0"/>
                <a:t>Insuffisance rénale terminale </a:t>
              </a:r>
              <a:r>
                <a:rPr lang="fr-FR" sz="2000" dirty="0" smtClean="0"/>
                <a:t>: </a:t>
              </a:r>
              <a:r>
                <a:rPr lang="fr-FR" sz="2000" b="1" dirty="0" smtClean="0"/>
                <a:t>59-64 ans</a:t>
              </a:r>
            </a:p>
            <a:p>
              <a:pPr algn="ctr"/>
              <a:endParaRPr lang="fr-FR" sz="2000" dirty="0" smtClean="0"/>
            </a:p>
          </p:txBody>
        </p:sp>
        <p:sp>
          <p:nvSpPr>
            <p:cNvPr id="2" name="Rectangle 1"/>
            <p:cNvSpPr/>
            <p:nvPr/>
          </p:nvSpPr>
          <p:spPr>
            <a:xfrm>
              <a:off x="-68185" y="2842121"/>
              <a:ext cx="5079019" cy="505491"/>
            </a:xfrm>
            <a:prstGeom prst="rect">
              <a:avLst/>
            </a:prstGeom>
            <a:solidFill>
              <a:schemeClr val="accent2">
                <a:lumMod val="40000"/>
                <a:lumOff val="60000"/>
              </a:schemeClr>
            </a:solidFill>
          </p:spPr>
          <p:txBody>
            <a:bodyPr wrap="none">
              <a:spAutoFit/>
            </a:bodyPr>
            <a:lstStyle/>
            <a:p>
              <a:pPr algn="ctr"/>
              <a:r>
                <a:rPr lang="fr-FR" sz="2400" b="1" dirty="0">
                  <a:solidFill>
                    <a:srgbClr val="C00000"/>
                  </a:solidFill>
                </a:rPr>
                <a:t>PKRAD : PKR Autosomique Dominante</a:t>
              </a:r>
            </a:p>
          </p:txBody>
        </p:sp>
        <p:sp>
          <p:nvSpPr>
            <p:cNvPr id="7" name="Rectangle à coins arrondis 6"/>
            <p:cNvSpPr/>
            <p:nvPr/>
          </p:nvSpPr>
          <p:spPr>
            <a:xfrm>
              <a:off x="-535913" y="2642839"/>
              <a:ext cx="6033242" cy="2910468"/>
            </a:xfrm>
            <a:prstGeom prst="round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08515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5055" y="257727"/>
            <a:ext cx="10058400" cy="941636"/>
          </a:xfrm>
        </p:spPr>
        <p:txBody>
          <a:bodyPr>
            <a:normAutofit/>
          </a:bodyPr>
          <a:lstStyle/>
          <a:p>
            <a:pPr algn="ctr"/>
            <a:r>
              <a:rPr lang="fr-FR" dirty="0" smtClean="0"/>
              <a:t>Les kystes rénaux </a:t>
            </a:r>
            <a:endParaRPr lang="fr-FR"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4"/>
          <a:stretch>
            <a:fillRect/>
          </a:stretch>
        </p:blipFill>
        <p:spPr>
          <a:xfrm>
            <a:off x="7002353" y="3612995"/>
            <a:ext cx="4091102" cy="2617177"/>
          </a:xfrm>
          <a:prstGeom prst="rect">
            <a:avLst/>
          </a:prstGeom>
        </p:spPr>
      </p:pic>
      <p:sp>
        <p:nvSpPr>
          <p:cNvPr id="5" name="Rectangle 4"/>
          <p:cNvSpPr/>
          <p:nvPr/>
        </p:nvSpPr>
        <p:spPr>
          <a:xfrm>
            <a:off x="2421756" y="1826156"/>
            <a:ext cx="7508023"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fr-FR" sz="2000" b="1" dirty="0" smtClean="0"/>
              <a:t>Kyste =cavité </a:t>
            </a:r>
            <a:r>
              <a:rPr lang="fr-FR" sz="2000" b="1" dirty="0"/>
              <a:t>remplie de liquide et limitée par une </a:t>
            </a:r>
            <a:r>
              <a:rPr lang="fr-FR" sz="2000" b="1" dirty="0" smtClean="0"/>
              <a:t>membrane</a:t>
            </a:r>
          </a:p>
        </p:txBody>
      </p:sp>
      <p:pic>
        <p:nvPicPr>
          <p:cNvPr id="7" name="Image 6"/>
          <p:cNvPicPr>
            <a:picLocks noChangeAspect="1"/>
          </p:cNvPicPr>
          <p:nvPr/>
        </p:nvPicPr>
        <p:blipFill rotWithShape="1">
          <a:blip r:embed="rId5"/>
          <a:srcRect r="2231" b="4121"/>
          <a:stretch/>
        </p:blipFill>
        <p:spPr>
          <a:xfrm>
            <a:off x="278777" y="2577355"/>
            <a:ext cx="5244630" cy="3652817"/>
          </a:xfrm>
          <a:prstGeom prst="rect">
            <a:avLst/>
          </a:prstGeom>
        </p:spPr>
      </p:pic>
      <p:sp>
        <p:nvSpPr>
          <p:cNvPr id="13" name="Ellipse 12"/>
          <p:cNvSpPr/>
          <p:nvPr/>
        </p:nvSpPr>
        <p:spPr>
          <a:xfrm>
            <a:off x="4665021" y="4544938"/>
            <a:ext cx="758025" cy="50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233856" y="2266215"/>
            <a:ext cx="5971095" cy="646331"/>
          </a:xfrm>
          <a:prstGeom prst="rect">
            <a:avLst/>
          </a:prstGeom>
        </p:spPr>
        <p:txBody>
          <a:bodyPr wrap="square">
            <a:spAutoFit/>
          </a:bodyPr>
          <a:lstStyle/>
          <a:p>
            <a:pPr algn="ctr"/>
            <a:r>
              <a:rPr lang="fr-FR" dirty="0"/>
              <a:t>Tous les segments du néphron</a:t>
            </a:r>
          </a:p>
          <a:p>
            <a:pPr algn="ctr"/>
            <a:r>
              <a:rPr lang="fr-FR" dirty="0"/>
              <a:t>Formation </a:t>
            </a:r>
            <a:r>
              <a:rPr lang="fr-FR" dirty="0" smtClean="0"/>
              <a:t>précoce -Évolution </a:t>
            </a:r>
            <a:r>
              <a:rPr lang="fr-FR" dirty="0"/>
              <a:t>très lente  </a:t>
            </a:r>
          </a:p>
        </p:txBody>
      </p:sp>
      <p:sp>
        <p:nvSpPr>
          <p:cNvPr id="14" name="Rectangle à coins arrondis 13"/>
          <p:cNvSpPr/>
          <p:nvPr/>
        </p:nvSpPr>
        <p:spPr>
          <a:xfrm>
            <a:off x="3790780" y="2255516"/>
            <a:ext cx="4851419" cy="6570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4707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19368"/>
            <a:ext cx="10058400" cy="1450757"/>
          </a:xfrm>
        </p:spPr>
        <p:txBody>
          <a:bodyPr>
            <a:normAutofit/>
          </a:bodyPr>
          <a:lstStyle/>
          <a:p>
            <a:pPr algn="ctr"/>
            <a:r>
              <a:rPr lang="fr-FR" dirty="0" smtClean="0"/>
              <a:t>PKRAD</a:t>
            </a:r>
            <a:br>
              <a:rPr lang="fr-FR" dirty="0" smtClean="0"/>
            </a:br>
            <a:r>
              <a:rPr lang="fr-FR" dirty="0" smtClean="0"/>
              <a:t>Évolution de la maladie rénale </a:t>
            </a:r>
            <a:endParaRPr lang="fr-F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33" t="10200"/>
          <a:stretch/>
        </p:blipFill>
        <p:spPr bwMode="auto">
          <a:xfrm>
            <a:off x="10726092" y="154094"/>
            <a:ext cx="1116280" cy="20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ZoneTexte 51"/>
          <p:cNvSpPr txBox="1"/>
          <p:nvPr/>
        </p:nvSpPr>
        <p:spPr>
          <a:xfrm>
            <a:off x="5258455" y="4941934"/>
            <a:ext cx="4863562" cy="1107996"/>
          </a:xfrm>
          <a:prstGeom prst="rect">
            <a:avLst/>
          </a:prstGeom>
          <a:solidFill>
            <a:srgbClr val="FFC000">
              <a:alpha val="53000"/>
            </a:srgbClr>
          </a:solidFill>
        </p:spPr>
        <p:txBody>
          <a:bodyPr wrap="square" rtlCol="0">
            <a:spAutoFit/>
          </a:bodyPr>
          <a:lstStyle/>
          <a:p>
            <a:pPr algn="ctr"/>
            <a:r>
              <a:rPr lang="fr-FR" sz="2200" b="1" dirty="0" smtClean="0"/>
              <a:t>Facteurs influençant le pronostic rénal:</a:t>
            </a:r>
          </a:p>
          <a:p>
            <a:pPr marL="285750" indent="-285750" algn="ctr">
              <a:buFontTx/>
              <a:buChar char="-"/>
            </a:pPr>
            <a:r>
              <a:rPr lang="fr-FR" sz="2200" dirty="0" smtClean="0"/>
              <a:t>Type de mutation</a:t>
            </a:r>
          </a:p>
          <a:p>
            <a:pPr marL="285750" indent="-285750" algn="ctr">
              <a:buFontTx/>
              <a:buChar char="-"/>
            </a:pPr>
            <a:r>
              <a:rPr lang="fr-FR" sz="2200" dirty="0" smtClean="0"/>
              <a:t>Volume des reins </a:t>
            </a:r>
            <a:endParaRPr lang="fr-FR" sz="2200" dirty="0"/>
          </a:p>
        </p:txBody>
      </p:sp>
      <p:grpSp>
        <p:nvGrpSpPr>
          <p:cNvPr id="5" name="Grouper 4"/>
          <p:cNvGrpSpPr/>
          <p:nvPr/>
        </p:nvGrpSpPr>
        <p:grpSpPr>
          <a:xfrm>
            <a:off x="417303" y="5005471"/>
            <a:ext cx="4344505" cy="1076985"/>
            <a:chOff x="6344960" y="4785662"/>
            <a:chExt cx="4344505" cy="1076985"/>
          </a:xfrm>
        </p:grpSpPr>
        <p:sp>
          <p:nvSpPr>
            <p:cNvPr id="3" name="Rectangle à coins arrondis 2"/>
            <p:cNvSpPr/>
            <p:nvPr/>
          </p:nvSpPr>
          <p:spPr>
            <a:xfrm>
              <a:off x="6792402" y="4785662"/>
              <a:ext cx="3624146" cy="1045975"/>
            </a:xfrm>
            <a:prstGeom prst="roundRect">
              <a:avLst/>
            </a:prstGeom>
            <a:noFill/>
            <a:ln w="25400">
              <a:solidFill>
                <a:srgbClr val="C00000">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6344960" y="4846984"/>
              <a:ext cx="4344505" cy="1015663"/>
            </a:xfrm>
            <a:prstGeom prst="rect">
              <a:avLst/>
            </a:prstGeom>
            <a:noFill/>
          </p:spPr>
          <p:txBody>
            <a:bodyPr wrap="square" rtlCol="0">
              <a:spAutoFit/>
            </a:bodyPr>
            <a:lstStyle/>
            <a:p>
              <a:pPr algn="ctr"/>
              <a:r>
                <a:rPr lang="fr-FR" sz="2200" b="1" dirty="0" smtClean="0">
                  <a:solidFill>
                    <a:srgbClr val="C00000"/>
                  </a:solidFill>
                </a:rPr>
                <a:t>Variabilité de la maladie :</a:t>
              </a:r>
            </a:p>
            <a:p>
              <a:pPr marL="285750" indent="-285750" algn="ctr">
                <a:buFont typeface="Arial" charset="0"/>
                <a:buChar char="•"/>
              </a:pPr>
              <a:r>
                <a:rPr lang="fr-FR" b="1" dirty="0" smtClean="0">
                  <a:solidFill>
                    <a:srgbClr val="C00000"/>
                  </a:solidFill>
                </a:rPr>
                <a:t>Entre les familles </a:t>
              </a:r>
            </a:p>
            <a:p>
              <a:pPr marL="285750" indent="-285750" algn="ctr">
                <a:buFont typeface="Arial" charset="0"/>
                <a:buChar char="•"/>
              </a:pPr>
              <a:r>
                <a:rPr lang="fr-FR" b="1" dirty="0" smtClean="0">
                  <a:solidFill>
                    <a:srgbClr val="C00000"/>
                  </a:solidFill>
                </a:rPr>
                <a:t>Au sein d’une même famille</a:t>
              </a:r>
              <a:endParaRPr lang="fr-FR" b="1" dirty="0">
                <a:solidFill>
                  <a:srgbClr val="C00000"/>
                </a:solidFill>
              </a:endParaRPr>
            </a:p>
          </p:txBody>
        </p:sp>
      </p:grpSp>
      <p:grpSp>
        <p:nvGrpSpPr>
          <p:cNvPr id="7" name="Grouper 6"/>
          <p:cNvGrpSpPr/>
          <p:nvPr/>
        </p:nvGrpSpPr>
        <p:grpSpPr>
          <a:xfrm>
            <a:off x="1097281" y="2183857"/>
            <a:ext cx="10305576" cy="2511469"/>
            <a:chOff x="2634709" y="2303924"/>
            <a:chExt cx="8557066" cy="2424293"/>
          </a:xfrm>
        </p:grpSpPr>
        <p:grpSp>
          <p:nvGrpSpPr>
            <p:cNvPr id="49" name="Grouper 48"/>
            <p:cNvGrpSpPr/>
            <p:nvPr/>
          </p:nvGrpSpPr>
          <p:grpSpPr>
            <a:xfrm>
              <a:off x="2634709" y="2303924"/>
              <a:ext cx="8557066" cy="2424293"/>
              <a:chOff x="1666934" y="4320085"/>
              <a:chExt cx="9401853" cy="2012135"/>
            </a:xfrm>
          </p:grpSpPr>
          <p:sp>
            <p:nvSpPr>
              <p:cNvPr id="18" name="Flèche vers la droite 17"/>
              <p:cNvSpPr/>
              <p:nvPr/>
            </p:nvSpPr>
            <p:spPr>
              <a:xfrm>
                <a:off x="1666936" y="4446270"/>
                <a:ext cx="9401851" cy="1885950"/>
              </a:xfrm>
              <a:prstGeom prst="rightArrow">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 name="ZoneTexte 28"/>
              <p:cNvSpPr txBox="1"/>
              <p:nvPr/>
            </p:nvSpPr>
            <p:spPr>
              <a:xfrm>
                <a:off x="1666934" y="5105778"/>
                <a:ext cx="1258221" cy="517826"/>
              </a:xfrm>
              <a:prstGeom prst="rect">
                <a:avLst/>
              </a:prstGeom>
              <a:noFill/>
            </p:spPr>
            <p:txBody>
              <a:bodyPr wrap="square" rtlCol="0">
                <a:spAutoFit/>
              </a:bodyPr>
              <a:lstStyle/>
              <a:p>
                <a:pPr algn="ctr"/>
                <a:r>
                  <a:rPr lang="fr-FR" dirty="0" smtClean="0"/>
                  <a:t>Aucuns</a:t>
                </a:r>
              </a:p>
              <a:p>
                <a:pPr algn="ctr"/>
                <a:r>
                  <a:rPr lang="fr-FR" dirty="0" smtClean="0"/>
                  <a:t>symptômes </a:t>
                </a:r>
                <a:endParaRPr lang="fr-FR" dirty="0"/>
              </a:p>
            </p:txBody>
          </p:sp>
          <p:sp>
            <p:nvSpPr>
              <p:cNvPr id="33" name="ZoneTexte 32"/>
              <p:cNvSpPr txBox="1"/>
              <p:nvPr/>
            </p:nvSpPr>
            <p:spPr>
              <a:xfrm>
                <a:off x="2375781" y="4360081"/>
                <a:ext cx="1309575" cy="295901"/>
              </a:xfrm>
              <a:prstGeom prst="rect">
                <a:avLst/>
              </a:prstGeom>
              <a:noFill/>
            </p:spPr>
            <p:txBody>
              <a:bodyPr wrap="square" rtlCol="0">
                <a:spAutoFit/>
              </a:bodyPr>
              <a:lstStyle/>
              <a:p>
                <a:pPr algn="ctr"/>
                <a:r>
                  <a:rPr lang="fr-FR" b="1" dirty="0" smtClean="0"/>
                  <a:t>20-30 ans </a:t>
                </a:r>
                <a:endParaRPr lang="fr-FR" b="1" dirty="0"/>
              </a:p>
            </p:txBody>
          </p:sp>
          <p:cxnSp>
            <p:nvCxnSpPr>
              <p:cNvPr id="36" name="Connecteur droit 35"/>
              <p:cNvCxnSpPr/>
              <p:nvPr/>
            </p:nvCxnSpPr>
            <p:spPr>
              <a:xfrm flipH="1">
                <a:off x="4541520" y="4668563"/>
                <a:ext cx="3380" cy="12001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4137128" y="4345846"/>
                <a:ext cx="825327" cy="295901"/>
              </a:xfrm>
              <a:prstGeom prst="rect">
                <a:avLst/>
              </a:prstGeom>
              <a:noFill/>
            </p:spPr>
            <p:txBody>
              <a:bodyPr wrap="square" rtlCol="0">
                <a:spAutoFit/>
              </a:bodyPr>
              <a:lstStyle/>
              <a:p>
                <a:pPr algn="ctr"/>
                <a:r>
                  <a:rPr lang="fr-FR" b="1" dirty="0" smtClean="0"/>
                  <a:t>40 ans </a:t>
                </a:r>
                <a:endParaRPr lang="fr-FR" b="1" dirty="0"/>
              </a:p>
            </p:txBody>
          </p:sp>
          <p:sp>
            <p:nvSpPr>
              <p:cNvPr id="38" name="ZoneTexte 37"/>
              <p:cNvSpPr txBox="1"/>
              <p:nvPr/>
            </p:nvSpPr>
            <p:spPr>
              <a:xfrm>
                <a:off x="3105450" y="5200438"/>
                <a:ext cx="1258221" cy="320560"/>
              </a:xfrm>
              <a:prstGeom prst="rect">
                <a:avLst/>
              </a:prstGeom>
              <a:noFill/>
            </p:spPr>
            <p:txBody>
              <a:bodyPr wrap="square" rtlCol="0">
                <a:spAutoFit/>
              </a:bodyPr>
              <a:lstStyle/>
              <a:p>
                <a:pPr algn="ctr"/>
                <a:r>
                  <a:rPr lang="fr-FR" sz="2000" b="1" dirty="0" smtClean="0">
                    <a:solidFill>
                      <a:schemeClr val="tx2"/>
                    </a:solidFill>
                  </a:rPr>
                  <a:t>HTA</a:t>
                </a:r>
                <a:endParaRPr lang="fr-FR" sz="2000" b="1" dirty="0">
                  <a:solidFill>
                    <a:schemeClr val="tx2"/>
                  </a:solidFill>
                </a:endParaRPr>
              </a:p>
            </p:txBody>
          </p:sp>
          <p:sp>
            <p:nvSpPr>
              <p:cNvPr id="40" name="ZoneTexte 39"/>
              <p:cNvSpPr txBox="1"/>
              <p:nvPr/>
            </p:nvSpPr>
            <p:spPr>
              <a:xfrm>
                <a:off x="4531367" y="5087867"/>
                <a:ext cx="2165690" cy="665777"/>
              </a:xfrm>
              <a:prstGeom prst="rect">
                <a:avLst/>
              </a:prstGeom>
              <a:noFill/>
            </p:spPr>
            <p:txBody>
              <a:bodyPr wrap="square" rtlCol="0">
                <a:spAutoFit/>
              </a:bodyPr>
              <a:lstStyle/>
              <a:p>
                <a:pPr algn="ctr"/>
                <a:r>
                  <a:rPr lang="fr-FR" sz="2000" b="1" dirty="0" smtClean="0">
                    <a:solidFill>
                      <a:schemeClr val="bg2">
                        <a:lumMod val="50000"/>
                      </a:schemeClr>
                    </a:solidFill>
                  </a:rPr>
                  <a:t>Insuffisance rénale</a:t>
                </a:r>
              </a:p>
              <a:p>
                <a:pPr algn="ctr"/>
                <a:r>
                  <a:rPr lang="fr-FR" sz="800" b="1" dirty="0" smtClean="0">
                    <a:solidFill>
                      <a:schemeClr val="bg2">
                        <a:lumMod val="50000"/>
                      </a:schemeClr>
                    </a:solidFill>
                  </a:rPr>
                  <a:t> </a:t>
                </a:r>
              </a:p>
              <a:p>
                <a:pPr algn="ctr"/>
                <a:r>
                  <a:rPr lang="fr-FR" sz="2000" b="1" dirty="0" smtClean="0">
                    <a:solidFill>
                      <a:schemeClr val="bg2">
                        <a:lumMod val="50000"/>
                      </a:schemeClr>
                    </a:solidFill>
                  </a:rPr>
                  <a:t>Déclin 5ml/min/an  </a:t>
                </a:r>
                <a:endParaRPr lang="fr-FR" sz="2000" b="1" dirty="0">
                  <a:solidFill>
                    <a:schemeClr val="bg2">
                      <a:lumMod val="50000"/>
                    </a:schemeClr>
                  </a:solidFill>
                </a:endParaRPr>
              </a:p>
            </p:txBody>
          </p:sp>
          <p:cxnSp>
            <p:nvCxnSpPr>
              <p:cNvPr id="41" name="Connecteur droit 40"/>
              <p:cNvCxnSpPr/>
              <p:nvPr/>
            </p:nvCxnSpPr>
            <p:spPr>
              <a:xfrm flipH="1">
                <a:off x="6628033" y="4656419"/>
                <a:ext cx="3380" cy="12001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6195212" y="4340530"/>
                <a:ext cx="825327" cy="295901"/>
              </a:xfrm>
              <a:prstGeom prst="rect">
                <a:avLst/>
              </a:prstGeom>
              <a:noFill/>
            </p:spPr>
            <p:txBody>
              <a:bodyPr wrap="square" rtlCol="0">
                <a:spAutoFit/>
              </a:bodyPr>
              <a:lstStyle/>
              <a:p>
                <a:pPr algn="ctr"/>
                <a:r>
                  <a:rPr lang="fr-FR" b="1" dirty="0" smtClean="0"/>
                  <a:t>50 ans </a:t>
                </a:r>
                <a:endParaRPr lang="fr-FR" b="1" dirty="0"/>
              </a:p>
            </p:txBody>
          </p:sp>
          <p:cxnSp>
            <p:nvCxnSpPr>
              <p:cNvPr id="43" name="Connecteur droit 42"/>
              <p:cNvCxnSpPr/>
              <p:nvPr/>
            </p:nvCxnSpPr>
            <p:spPr>
              <a:xfrm flipH="1">
                <a:off x="8732059" y="4671479"/>
                <a:ext cx="3380" cy="12001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8250093" y="4320085"/>
                <a:ext cx="825327" cy="320560"/>
              </a:xfrm>
              <a:prstGeom prst="rect">
                <a:avLst/>
              </a:prstGeom>
              <a:noFill/>
            </p:spPr>
            <p:txBody>
              <a:bodyPr wrap="square" rtlCol="0">
                <a:spAutoFit/>
              </a:bodyPr>
              <a:lstStyle/>
              <a:p>
                <a:pPr algn="ctr"/>
                <a:r>
                  <a:rPr lang="fr-FR" sz="2000" b="1" dirty="0"/>
                  <a:t>7</a:t>
                </a:r>
                <a:r>
                  <a:rPr lang="fr-FR" sz="2000" b="1" dirty="0" smtClean="0"/>
                  <a:t>0 ans </a:t>
                </a:r>
                <a:endParaRPr lang="fr-FR" sz="2000" b="1" dirty="0"/>
              </a:p>
            </p:txBody>
          </p:sp>
          <p:sp>
            <p:nvSpPr>
              <p:cNvPr id="48" name="ZoneTexte 47"/>
              <p:cNvSpPr txBox="1"/>
              <p:nvPr/>
            </p:nvSpPr>
            <p:spPr>
              <a:xfrm>
                <a:off x="6944381" y="5105778"/>
                <a:ext cx="1474709" cy="567143"/>
              </a:xfrm>
              <a:prstGeom prst="rect">
                <a:avLst/>
              </a:prstGeom>
              <a:noFill/>
            </p:spPr>
            <p:txBody>
              <a:bodyPr wrap="square" rtlCol="0">
                <a:spAutoFit/>
              </a:bodyPr>
              <a:lstStyle/>
              <a:p>
                <a:pPr algn="ctr"/>
                <a:r>
                  <a:rPr lang="fr-FR" sz="2000" b="1" dirty="0" smtClean="0">
                    <a:solidFill>
                      <a:srgbClr val="FF0000"/>
                    </a:solidFill>
                  </a:rPr>
                  <a:t>Stade terminal</a:t>
                </a:r>
                <a:endParaRPr lang="fr-FR" sz="2000" b="1" dirty="0">
                  <a:solidFill>
                    <a:srgbClr val="FF0000"/>
                  </a:solidFill>
                </a:endParaRPr>
              </a:p>
            </p:txBody>
          </p:sp>
        </p:grpSp>
        <p:cxnSp>
          <p:nvCxnSpPr>
            <p:cNvPr id="23" name="Connecteur droit 22"/>
            <p:cNvCxnSpPr/>
            <p:nvPr/>
          </p:nvCxnSpPr>
          <p:spPr>
            <a:xfrm flipH="1">
              <a:off x="3873795" y="2721605"/>
              <a:ext cx="2021" cy="1425793"/>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0982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étrospectio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o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1982</TotalTime>
  <Words>1592</Words>
  <Application>Microsoft Macintosh PowerPoint</Application>
  <PresentationFormat>Grand écran</PresentationFormat>
  <Paragraphs>330</Paragraphs>
  <Slides>24</Slides>
  <Notes>14</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24</vt:i4>
      </vt:variant>
    </vt:vector>
  </HeadingPairs>
  <TitlesOfParts>
    <vt:vector size="33" baseType="lpstr">
      <vt:lpstr>Calibri</vt:lpstr>
      <vt:lpstr>Calibri Light</vt:lpstr>
      <vt:lpstr>Helvetica</vt:lpstr>
      <vt:lpstr>Mangal</vt:lpstr>
      <vt:lpstr>ＭＳ Ｐゴシック</vt:lpstr>
      <vt:lpstr>Wingdings</vt:lpstr>
      <vt:lpstr>Arial</vt:lpstr>
      <vt:lpstr>Rétrospection</vt:lpstr>
      <vt:lpstr>MSPhotoEd.3</vt:lpstr>
      <vt:lpstr>La Polykystose Rénale Etes vous certain de tout connaitre?</vt:lpstr>
      <vt:lpstr>Le rein normal  </vt:lpstr>
      <vt:lpstr> Le néphron unité fonctionnelle du rein</vt:lpstr>
      <vt:lpstr>La Polykystose rénale  Définition- Epidémiologie</vt:lpstr>
      <vt:lpstr> Histoire de la polykystose </vt:lpstr>
      <vt:lpstr>Circonstances de découverte</vt:lpstr>
      <vt:lpstr>Les Polykystoses Rénales (PKR)</vt:lpstr>
      <vt:lpstr>Les kystes rénaux </vt:lpstr>
      <vt:lpstr>PKRAD Évolution de la maladie rénale </vt:lpstr>
      <vt:lpstr>Atteintes kystiques de la polykystose  </vt:lpstr>
      <vt:lpstr>atteintes extrarénales non kystiques</vt:lpstr>
      <vt:lpstr> autres complications de la polykystose  </vt:lpstr>
      <vt:lpstr>Comment faire le diagnostic de polykystose rénale? </vt:lpstr>
      <vt:lpstr>Comment faire le diagnostic de polykystose rénale ? </vt:lpstr>
      <vt:lpstr>Rappels génétiques </vt:lpstr>
      <vt:lpstr>L’héritage génétique </vt:lpstr>
      <vt:lpstr>Transmission des maladies dans la famille </vt:lpstr>
      <vt:lpstr>Transmission des maladies dans la famille </vt:lpstr>
      <vt:lpstr>Génétique de la PKRAD </vt:lpstr>
      <vt:lpstr>Anomalies PKD1 et PKD2 maladies similaires mais pas identiques </vt:lpstr>
      <vt:lpstr>Intérêt d’un dépistage génétique</vt:lpstr>
      <vt:lpstr>Dépistage précoce?</vt:lpstr>
      <vt:lpstr>Prise en charge de la PKRAD </vt:lpstr>
      <vt:lpstr>En résumé </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Polykystose Rénale </dc:title>
  <dc:creator>titekarov@gmail.com</dc:creator>
  <cp:lastModifiedBy>titekarov@gmail.com</cp:lastModifiedBy>
  <cp:revision>245</cp:revision>
  <dcterms:created xsi:type="dcterms:W3CDTF">2017-03-02T09:14:19Z</dcterms:created>
  <dcterms:modified xsi:type="dcterms:W3CDTF">2017-03-10T10:15:55Z</dcterms:modified>
</cp:coreProperties>
</file>