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8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3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457176" algn="l" defTabSz="9143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914353" algn="l" defTabSz="9143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371530" algn="l" defTabSz="9143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828706" algn="l" defTabSz="9143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2285882" algn="l" defTabSz="9143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2743060" algn="l" defTabSz="9143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3200236" algn="l" defTabSz="9143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3657413" algn="l" defTabSz="9143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EDFCB"/>
          </a:solidFill>
        </a:fill>
      </a:tcStyle>
    </a:wholeTbl>
    <a:band2H>
      <a:tcTxStyle/>
      <a:tcStyle>
        <a:tcBdr/>
        <a:fill>
          <a:solidFill>
            <a:srgbClr val="FFF0E7"/>
          </a:solidFill>
        </a:fill>
      </a:tcStyle>
    </a:band2H>
    <a:firstCol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D2D1"/>
          </a:solidFill>
        </a:fill>
      </a:tcStyle>
    </a:wholeTbl>
    <a:band2H>
      <a:tcTxStyle/>
      <a:tcStyle>
        <a:tcBdr/>
        <a:fill>
          <a:solidFill>
            <a:srgbClr val="EBEAE9"/>
          </a:solidFill>
        </a:fill>
      </a:tcStyle>
    </a:band2H>
    <a:firstCol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6ECCB"/>
          </a:solidFill>
        </a:fill>
      </a:tcStyle>
    </a:wholeTbl>
    <a:band2H>
      <a:tcTxStyle/>
      <a:tcStyle>
        <a:tcBdr/>
        <a:fill>
          <a:solidFill>
            <a:srgbClr val="F3F5E7"/>
          </a:solidFill>
        </a:fill>
      </a:tcStyle>
    </a:band2H>
    <a:firstCol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890253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1444979" y="2115602"/>
            <a:ext cx="6254044" cy="1609733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Texte du titre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sz="half" idx="1"/>
          </p:nvPr>
        </p:nvSpPr>
        <p:spPr>
          <a:xfrm>
            <a:off x="1456267" y="3725333"/>
            <a:ext cx="6231468" cy="302401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1pPr>
            <a:lvl2pPr marL="0" indent="457176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2pPr>
            <a:lvl3pPr marL="0" indent="914353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3pPr>
            <a:lvl4pPr marL="0" indent="137153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4pPr>
            <a:lvl5pPr marL="0" indent="1828706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465E9C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E8C1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16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114" name="Shape 114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17" name="Shape 117"/>
          <p:cNvSpPr/>
          <p:nvPr/>
        </p:nvSpPr>
        <p:spPr>
          <a:xfrm rot="10800000">
            <a:off x="632178" y="6058037"/>
            <a:ext cx="7721601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Shape 118"/>
          <p:cNvSpPr/>
          <p:nvPr/>
        </p:nvSpPr>
        <p:spPr>
          <a:xfrm rot="21540000">
            <a:off x="749203" y="576867"/>
            <a:ext cx="3788942" cy="57222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Shape 119"/>
          <p:cNvSpPr/>
          <p:nvPr/>
        </p:nvSpPr>
        <p:spPr>
          <a:xfrm rot="21540000">
            <a:off x="745058" y="575768"/>
            <a:ext cx="3788942" cy="57222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Shape 120"/>
          <p:cNvSpPr/>
          <p:nvPr/>
        </p:nvSpPr>
        <p:spPr>
          <a:xfrm rot="60000">
            <a:off x="4468872" y="605162"/>
            <a:ext cx="3788942" cy="57222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Shape 121"/>
          <p:cNvSpPr/>
          <p:nvPr/>
        </p:nvSpPr>
        <p:spPr>
          <a:xfrm rot="60000">
            <a:off x="4464768" y="603919"/>
            <a:ext cx="3788941" cy="57222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2" name="image4.png" descr="C:\Users\Administrator\Desktop\Pushpin Dev\Assets\pushpinLef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35684">
            <a:off x="2371106" y="293953"/>
            <a:ext cx="567832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4.png" descr="C:\Users\Administrator\Desktop\Pushpin Dev\Assets\pushpinLef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096196">
            <a:off x="6279646" y="333162"/>
            <a:ext cx="566929" cy="566929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 rot="21540000">
            <a:off x="1106424" y="2020823"/>
            <a:ext cx="3063240" cy="1499617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Texte du titre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 rot="21540000">
            <a:off x="1152144" y="3621023"/>
            <a:ext cx="3044952" cy="210312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ClrTx/>
              <a:buSzTx/>
              <a:buFontTx/>
              <a:buNone/>
              <a:defRPr sz="1600"/>
            </a:lvl1pPr>
            <a:lvl2pPr marL="0" indent="457176" algn="ctr">
              <a:spcBef>
                <a:spcPts val="300"/>
              </a:spcBef>
              <a:buClrTx/>
              <a:buSzTx/>
              <a:buFontTx/>
              <a:buNone/>
              <a:defRPr sz="1600"/>
            </a:lvl2pPr>
            <a:lvl3pPr marL="0" indent="914353" algn="ctr">
              <a:spcBef>
                <a:spcPts val="300"/>
              </a:spcBef>
              <a:buClrTx/>
              <a:buSzTx/>
              <a:buFontTx/>
              <a:buNone/>
              <a:defRPr sz="1600"/>
            </a:lvl3pPr>
            <a:lvl4pPr marL="0" indent="1371530" algn="ctr">
              <a:spcBef>
                <a:spcPts val="300"/>
              </a:spcBef>
              <a:buClrTx/>
              <a:buSzTx/>
              <a:buFontTx/>
              <a:buNone/>
              <a:defRPr sz="1600"/>
            </a:lvl4pPr>
            <a:lvl5pPr marL="0" indent="1828706" algn="ctr">
              <a:spcBef>
                <a:spcPts val="300"/>
              </a:spcBef>
              <a:buClrTx/>
              <a:buSzTx/>
              <a:buFont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6" name="Shape 126"/>
          <p:cNvSpPr>
            <a:spLocks noGrp="1"/>
          </p:cNvSpPr>
          <p:nvPr>
            <p:ph type="sldNum" sz="quarter" idx="2"/>
          </p:nvPr>
        </p:nvSpPr>
        <p:spPr>
          <a:xfrm rot="60000">
            <a:off x="7562096" y="5900027"/>
            <a:ext cx="554024" cy="36443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E8C1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6629402" y="68440"/>
            <a:ext cx="1430868" cy="6478413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Texte du titre</a:t>
            </a:r>
          </a:p>
        </p:txBody>
      </p:sp>
      <p:sp>
        <p:nvSpPr>
          <p:cNvPr id="134" name="Shape 134"/>
          <p:cNvSpPr>
            <a:spLocks noGrp="1"/>
          </p:cNvSpPr>
          <p:nvPr>
            <p:ph type="body" idx="1"/>
          </p:nvPr>
        </p:nvSpPr>
        <p:spPr>
          <a:xfrm>
            <a:off x="1298222" y="1106312"/>
            <a:ext cx="5178779" cy="5751688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E8C1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xfrm>
            <a:off x="179387" y="273050"/>
            <a:ext cx="7192963" cy="923926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43" name="Shape 143"/>
          <p:cNvSpPr>
            <a:spLocks noGrp="1"/>
          </p:cNvSpPr>
          <p:nvPr>
            <p:ph type="body" sz="half" idx="1"/>
          </p:nvPr>
        </p:nvSpPr>
        <p:spPr>
          <a:xfrm>
            <a:off x="198439" y="1196975"/>
            <a:ext cx="4162426" cy="5661025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4" name="Shape 144"/>
          <p:cNvSpPr>
            <a:spLocks noGrp="1"/>
          </p:cNvSpPr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1828802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sz="half" idx="1"/>
          </p:nvPr>
        </p:nvSpPr>
        <p:spPr>
          <a:xfrm>
            <a:off x="4648200" y="1981200"/>
            <a:ext cx="3810000" cy="48768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3" name="Shape 153"/>
          <p:cNvSpPr>
            <a:spLocks noGrp="1"/>
          </p:cNvSpPr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1828802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61" name="Shape 161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8768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62" name="Shape 162"/>
          <p:cNvSpPr>
            <a:spLocks noGrp="1"/>
          </p:cNvSpPr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wrap="none" lIns="45719" tIns="45719" rIns="45719" bIns="45719"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0" y="755488"/>
            <a:ext cx="9144000" cy="190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548640"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0" y="571500"/>
            <a:ext cx="9144000" cy="304800"/>
          </a:xfrm>
          <a:prstGeom prst="rect">
            <a:avLst/>
          </a:prstGeom>
          <a:solidFill>
            <a:srgbClr val="93A299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548640"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457200" y="1016000"/>
            <a:ext cx="8229600" cy="825500"/>
          </a:xfrm>
          <a:prstGeom prst="rect">
            <a:avLst/>
          </a:prstGeom>
        </p:spPr>
        <p:txBody>
          <a:bodyPr/>
          <a:lstStyle>
            <a:lvl1pPr algn="l" defTabSz="1097280">
              <a:defRPr sz="4800" spc="-120">
                <a:solidFill>
                  <a:srgbClr val="D253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Texte du titre</a:t>
            </a:r>
          </a:p>
        </p:txBody>
      </p:sp>
      <p:sp>
        <p:nvSpPr>
          <p:cNvPr id="179" name="Shape 179"/>
          <p:cNvSpPr>
            <a:spLocks noGrp="1"/>
          </p:cNvSpPr>
          <p:nvPr>
            <p:ph type="body" idx="1"/>
          </p:nvPr>
        </p:nvSpPr>
        <p:spPr>
          <a:xfrm>
            <a:off x="457200" y="1905000"/>
            <a:ext cx="8229600" cy="4064000"/>
          </a:xfrm>
          <a:prstGeom prst="rect">
            <a:avLst/>
          </a:prstGeom>
        </p:spPr>
        <p:txBody>
          <a:bodyPr/>
          <a:lstStyle>
            <a:lvl1pPr marL="213359" indent="-213359" defTabSz="1097280">
              <a:spcBef>
                <a:spcPts val="600"/>
              </a:spcBef>
              <a:buClr>
                <a:srgbClr val="93A299"/>
              </a:buClr>
              <a:buFont typeface="Arial"/>
              <a:buChar char="•"/>
              <a:defRPr sz="28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30352" indent="-256032" defTabSz="1097280">
              <a:spcBef>
                <a:spcPts val="600"/>
              </a:spcBef>
              <a:buClr>
                <a:srgbClr val="93A299"/>
              </a:buClr>
              <a:buFont typeface="Arial"/>
              <a:buChar char="•"/>
              <a:defRPr sz="28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33119" indent="-284480" defTabSz="1097280">
              <a:spcBef>
                <a:spcPts val="600"/>
              </a:spcBef>
              <a:buClr>
                <a:srgbClr val="93A299"/>
              </a:buClr>
              <a:buSzPct val="90000"/>
              <a:buFont typeface="Arial"/>
              <a:buChar char="•"/>
              <a:defRPr sz="28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43000" indent="-320040" defTabSz="1097280">
              <a:spcBef>
                <a:spcPts val="600"/>
              </a:spcBef>
              <a:buClr>
                <a:srgbClr val="93A299"/>
              </a:buClr>
              <a:buSzPct val="100000"/>
              <a:buFont typeface="Arial"/>
              <a:buChar char="•"/>
              <a:defRPr sz="28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25880" indent="-274320" defTabSz="1097280">
              <a:spcBef>
                <a:spcPts val="600"/>
              </a:spcBef>
              <a:buClr>
                <a:srgbClr val="93A299"/>
              </a:buClr>
              <a:buSzPct val="100000"/>
              <a:buFont typeface="Arial"/>
              <a:buChar char="•"/>
              <a:defRPr sz="2800">
                <a:solidFill>
                  <a:srgbClr val="29293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80" name="Shape 180"/>
          <p:cNvSpPr>
            <a:spLocks noGrp="1"/>
          </p:cNvSpPr>
          <p:nvPr>
            <p:ph type="sldNum" sz="quarter" idx="2"/>
          </p:nvPr>
        </p:nvSpPr>
        <p:spPr>
          <a:xfrm>
            <a:off x="7620000" y="567205"/>
            <a:ext cx="330157" cy="313390"/>
          </a:xfrm>
          <a:prstGeom prst="rect">
            <a:avLst/>
          </a:prstGeom>
        </p:spPr>
        <p:txBody>
          <a:bodyPr wrap="none" anchor="ctr"/>
          <a:lstStyle>
            <a:lvl1pPr defTabSz="548640"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1095023" y="769163"/>
            <a:ext cx="6965246" cy="1299325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868786" y="2068488"/>
            <a:ext cx="7375603" cy="3705350"/>
          </a:xfrm>
          <a:prstGeom prst="rect">
            <a:avLst/>
          </a:prstGeom>
        </p:spPr>
        <p:txBody>
          <a:bodyPr anchor="ctr"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E8C1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9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37" name="Shape 37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" name="Shape 3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0" name="Shape 40"/>
          <p:cNvSpPr/>
          <p:nvPr/>
        </p:nvSpPr>
        <p:spPr>
          <a:xfrm rot="10800000">
            <a:off x="891821" y="5617774"/>
            <a:ext cx="7382935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989951" y="1016991"/>
            <a:ext cx="7179735" cy="48316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Shape 42"/>
          <p:cNvSpPr/>
          <p:nvPr/>
        </p:nvSpPr>
        <p:spPr>
          <a:xfrm>
            <a:off x="990600" y="786130"/>
            <a:ext cx="7179735" cy="4831645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3" name="image4.png" descr="C:\Users\Administrator\Desktop\Pushpin Dev\Assets\pushpinLef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35684">
            <a:off x="769522" y="702069"/>
            <a:ext cx="567832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image4.png" descr="C:\Users\Administrator\Desktop\Pushpin Dev\Assets\pushpinLef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096196">
            <a:off x="7855432" y="749719"/>
            <a:ext cx="566929" cy="566929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1727200" y="1794935"/>
            <a:ext cx="5723470" cy="182809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Texte du titre</a:t>
            </a:r>
          </a:p>
        </p:txBody>
      </p:sp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1095023" y="718394"/>
            <a:ext cx="6965246" cy="1400863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1463041" y="2119257"/>
            <a:ext cx="6196406" cy="4738743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1095023" y="716244"/>
            <a:ext cx="6965246" cy="1405163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E8C1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body" sz="half" idx="1"/>
          </p:nvPr>
        </p:nvSpPr>
        <p:spPr>
          <a:xfrm>
            <a:off x="1298447" y="2121406"/>
            <a:ext cx="3200401" cy="4736594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1095023" y="784569"/>
            <a:ext cx="6965246" cy="1268513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sz="quarter" idx="1"/>
          </p:nvPr>
        </p:nvSpPr>
        <p:spPr>
          <a:xfrm>
            <a:off x="1557870" y="2053081"/>
            <a:ext cx="2939521" cy="88944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 b="1">
                <a:solidFill>
                  <a:srgbClr val="465E9C"/>
                </a:solidFill>
              </a:defRPr>
            </a:lvl1pPr>
            <a:lvl2pPr marL="0" indent="457176" algn="ctr">
              <a:spcBef>
                <a:spcPts val="400"/>
              </a:spcBef>
              <a:buClrTx/>
              <a:buSzTx/>
              <a:buFontTx/>
              <a:buNone/>
              <a:defRPr sz="2000" b="1">
                <a:solidFill>
                  <a:srgbClr val="465E9C"/>
                </a:solidFill>
              </a:defRPr>
            </a:lvl2pPr>
            <a:lvl3pPr marL="0" indent="914353" algn="ctr">
              <a:spcBef>
                <a:spcPts val="400"/>
              </a:spcBef>
              <a:buClrTx/>
              <a:buSzTx/>
              <a:buFontTx/>
              <a:buNone/>
              <a:defRPr sz="2000" b="1">
                <a:solidFill>
                  <a:srgbClr val="465E9C"/>
                </a:solidFill>
              </a:defRPr>
            </a:lvl3pPr>
            <a:lvl4pPr marL="0" indent="1371530" algn="ctr">
              <a:spcBef>
                <a:spcPts val="400"/>
              </a:spcBef>
              <a:buClrTx/>
              <a:buSzTx/>
              <a:buFontTx/>
              <a:buNone/>
              <a:defRPr sz="2000" b="1">
                <a:solidFill>
                  <a:srgbClr val="465E9C"/>
                </a:solidFill>
              </a:defRPr>
            </a:lvl4pPr>
            <a:lvl5pPr marL="0" indent="1828706" algn="ctr">
              <a:spcBef>
                <a:spcPts val="400"/>
              </a:spcBef>
              <a:buClrTx/>
              <a:buSzTx/>
              <a:buFontTx/>
              <a:buNone/>
              <a:defRPr sz="2000" b="1">
                <a:solidFill>
                  <a:srgbClr val="465E9C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E8C1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6" cy="1202486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97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95" name="Shape 95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8" name="Shape 98"/>
          <p:cNvSpPr/>
          <p:nvPr/>
        </p:nvSpPr>
        <p:spPr>
          <a:xfrm rot="10800000">
            <a:off x="632178" y="6058037"/>
            <a:ext cx="7721601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9" name="Shape 99"/>
          <p:cNvSpPr/>
          <p:nvPr/>
        </p:nvSpPr>
        <p:spPr>
          <a:xfrm rot="60000">
            <a:off x="4468872" y="605162"/>
            <a:ext cx="3788942" cy="57222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0" name="Shape 100"/>
          <p:cNvSpPr/>
          <p:nvPr/>
        </p:nvSpPr>
        <p:spPr>
          <a:xfrm rot="60000">
            <a:off x="4471416" y="603504"/>
            <a:ext cx="3788942" cy="57222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" name="Shape 101"/>
          <p:cNvSpPr/>
          <p:nvPr/>
        </p:nvSpPr>
        <p:spPr>
          <a:xfrm rot="21540000">
            <a:off x="749203" y="576867"/>
            <a:ext cx="3788942" cy="57222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2" name="Shape 102"/>
          <p:cNvSpPr/>
          <p:nvPr/>
        </p:nvSpPr>
        <p:spPr>
          <a:xfrm rot="21540000">
            <a:off x="749808" y="576071"/>
            <a:ext cx="3788941" cy="57222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3" name="image4.png" descr="C:\Users\Administrator\Desktop\Pushpin Dev\Assets\pushpinLef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35684">
            <a:off x="2371106" y="293953"/>
            <a:ext cx="567832" cy="567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image4.png" descr="C:\Users\Administrator\Desktop\Pushpin Dev\Assets\pushpinLef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096196">
            <a:off x="6279646" y="333162"/>
            <a:ext cx="566929" cy="566929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xfrm rot="21540000">
            <a:off x="1108976" y="2020042"/>
            <a:ext cx="3064829" cy="1503039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Texte du titre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sz="half" idx="1"/>
          </p:nvPr>
        </p:nvSpPr>
        <p:spPr>
          <a:xfrm rot="60000">
            <a:off x="4854290" y="1150993"/>
            <a:ext cx="3020793" cy="4625490"/>
          </a:xfrm>
          <a:prstGeom prst="rect">
            <a:avLst/>
          </a:prstGeom>
        </p:spPr>
        <p:txBody>
          <a:bodyPr anchor="ctr"/>
          <a:lstStyle>
            <a:lvl1pPr>
              <a:defRPr sz="2200"/>
            </a:lvl1pPr>
            <a:lvl2pPr marL="667477" indent="-301736">
              <a:defRPr sz="2200"/>
            </a:lvl2pPr>
            <a:lvl3pPr marL="965150" indent="-279385">
              <a:defRPr sz="2200"/>
            </a:lvl3pPr>
            <a:lvl4pPr marL="1365815" indent="-314308">
              <a:defRPr sz="2200"/>
            </a:lvl4pPr>
            <a:lvl5pPr marL="1776456" indent="-359209">
              <a:defRPr sz="2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xfrm rot="60000">
            <a:off x="7557318" y="5896962"/>
            <a:ext cx="554024" cy="36443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E8C1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" y="0"/>
            <a:ext cx="9144001" cy="6858000"/>
            <a:chOff x="0" y="0"/>
            <a:chExt cx="9144000" cy="6858000"/>
          </a:xfrm>
        </p:grpSpPr>
        <p:sp>
          <p:nvSpPr>
            <p:cNvPr id="2" name="Shape 2"/>
            <p:cNvSpPr/>
            <p:nvPr/>
          </p:nvSpPr>
          <p:spPr>
            <a:xfrm>
              <a:off x="-1" y="0"/>
              <a:ext cx="7162801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l="-19636" t="62278" r="119636" b="37721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" name="Shape 3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" name="Shape 5"/>
          <p:cNvSpPr/>
          <p:nvPr/>
        </p:nvSpPr>
        <p:spPr>
          <a:xfrm rot="10800000">
            <a:off x="628651" y="6069329"/>
            <a:ext cx="7920992" cy="537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60" y="0"/>
                </a:lnTo>
                <a:lnTo>
                  <a:pt x="10769" y="4154"/>
                </a:lnTo>
                <a:lnTo>
                  <a:pt x="2114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 6"/>
          <p:cNvSpPr/>
          <p:nvPr/>
        </p:nvSpPr>
        <p:spPr>
          <a:xfrm>
            <a:off x="346363" y="575309"/>
            <a:ext cx="8420450" cy="571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Shape 7"/>
          <p:cNvSpPr/>
          <p:nvPr/>
        </p:nvSpPr>
        <p:spPr>
          <a:xfrm>
            <a:off x="346363" y="576072"/>
            <a:ext cx="8420450" cy="5714239"/>
          </a:xfrm>
          <a:prstGeom prst="rect">
            <a:avLst/>
          </a:prstGeom>
          <a:blipFill>
            <a:blip r:embed="rId19"/>
          </a:blipFill>
          <a:ln w="12700">
            <a:miter lim="400000"/>
          </a:ln>
          <a:effectLst>
            <a:outerShdw blurRad="101600" dist="50800" dir="5400000" rotWithShape="0">
              <a:srgbClr val="000000">
                <a:alpha val="2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image4.png" descr="C:\Users\Administrator\Desktop\Pushpin Dev\Assets\pushpinLeft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 rot="1435684">
            <a:off x="240829" y="273089"/>
            <a:ext cx="567832" cy="567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4.png" descr="C:\Users\Administrator\Desktop\Pushpin Dev\Assets\pushpinLeft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 rot="4096196">
            <a:off x="8355209" y="298163"/>
            <a:ext cx="566929" cy="56692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0"/>
          <p:cNvSpPr>
            <a:spLocks noGrp="1"/>
          </p:cNvSpPr>
          <p:nvPr>
            <p:ph type="sldNum" sz="quarter" idx="2"/>
          </p:nvPr>
        </p:nvSpPr>
        <p:spPr>
          <a:xfrm>
            <a:off x="7670202" y="5809153"/>
            <a:ext cx="554024" cy="364436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1pPr>
      <a:lvl2pPr marL="0" marR="0" indent="0" algn="ctr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2pPr>
      <a:lvl3pPr marL="0" marR="0" indent="0" algn="ctr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3pPr>
      <a:lvl4pPr marL="0" marR="0" indent="0" algn="ctr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4pPr>
      <a:lvl5pPr marL="0" marR="0" indent="0" algn="ctr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5pPr>
      <a:lvl6pPr marL="0" marR="0" indent="0" algn="ctr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6pPr>
      <a:lvl7pPr marL="0" marR="0" indent="0" algn="ctr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7pPr>
      <a:lvl8pPr marL="0" marR="0" indent="0" algn="ctr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8pPr>
      <a:lvl9pPr marL="0" marR="0" indent="0" algn="ctr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9pPr>
    </p:titleStyle>
    <p:bodyStyle>
      <a:lvl1pPr marL="274306" marR="0" indent="-274306" algn="l" defTabSz="914353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"/>
        <a:buChar char="O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1pPr>
      <a:lvl2pPr marL="664983" marR="0" indent="-299242" algn="l" defTabSz="914353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"/>
        <a:buChar char="O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2pPr>
      <a:lvl3pPr marL="960070" marR="0" indent="-274305" algn="l" defTabSz="914353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"/>
        <a:buChar char="O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3pPr>
      <a:lvl4pPr marL="1356291" marR="0" indent="-304784" algn="l" defTabSz="914353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"/>
        <a:buChar char="O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4pPr>
      <a:lvl5pPr marL="1760128" marR="0" indent="-342881" algn="l" defTabSz="914353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"/>
        <a:buChar char="O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5pPr>
      <a:lvl6pPr marL="2125871" marR="0" indent="-342881" algn="l" defTabSz="914353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"/>
        <a:buChar char="O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6pPr>
      <a:lvl7pPr marL="2491612" marR="0" indent="-342881" algn="l" defTabSz="914353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"/>
        <a:buChar char="O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7pPr>
      <a:lvl8pPr marL="2857354" marR="0" indent="-342881" algn="l" defTabSz="914353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"/>
        <a:buChar char="O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8pPr>
      <a:lvl9pPr marL="3223094" marR="0" indent="-342881" algn="l" defTabSz="914353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"/>
        <a:buChar char="O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9pPr>
    </p:bodyStyle>
    <p:otherStyle>
      <a:lvl1pPr marL="0" marR="0" indent="0" algn="l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457176" algn="l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914353" algn="l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1371530" algn="l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1828706" algn="l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2285882" algn="l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2743060" algn="l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3200236" algn="l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3657413" algn="l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t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ctrTitle"/>
          </p:nvPr>
        </p:nvSpPr>
        <p:spPr>
          <a:xfrm>
            <a:off x="1444979" y="1539869"/>
            <a:ext cx="6254044" cy="1609732"/>
          </a:xfrm>
          <a:prstGeom prst="rect">
            <a:avLst/>
          </a:prstGeom>
        </p:spPr>
        <p:txBody>
          <a:bodyPr/>
          <a:lstStyle/>
          <a:p>
            <a:pPr defTabSz="813774">
              <a:defRPr sz="3559"/>
            </a:pPr>
            <a:r>
              <a:t>Polykystoses rénales:</a:t>
            </a:r>
          </a:p>
          <a:p>
            <a:pPr defTabSz="813774">
              <a:defRPr sz="3559"/>
            </a:pPr>
            <a:r>
              <a:t>Que peut faire le chirurgien?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ubTitle" sz="quarter" idx="1"/>
          </p:nvPr>
        </p:nvSpPr>
        <p:spPr>
          <a:xfrm>
            <a:off x="1473413" y="3708400"/>
            <a:ext cx="6231468" cy="1264357"/>
          </a:xfrm>
          <a:prstGeom prst="rect">
            <a:avLst/>
          </a:prstGeom>
        </p:spPr>
        <p:txBody>
          <a:bodyPr/>
          <a:lstStyle/>
          <a:p>
            <a:r>
              <a:t>Pr Georges Karam</a:t>
            </a:r>
          </a:p>
          <a:p>
            <a:r>
              <a:t>Urologie, Hôtel-Dieu, Nantes</a:t>
            </a:r>
          </a:p>
        </p:txBody>
      </p:sp>
      <p:sp>
        <p:nvSpPr>
          <p:cNvPr id="191" name="Shape 1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xfrm>
            <a:off x="1106524" y="718394"/>
            <a:ext cx="6965245" cy="943663"/>
          </a:xfrm>
          <a:prstGeom prst="rect">
            <a:avLst/>
          </a:prstGeom>
        </p:spPr>
        <p:txBody>
          <a:bodyPr/>
          <a:lstStyle>
            <a:lvl1pPr algn="l">
              <a:spcBef>
                <a:spcPts val="500"/>
              </a:spcBef>
              <a:defRPr sz="3700"/>
            </a:lvl1pPr>
          </a:lstStyle>
          <a:p>
            <a:r>
              <a:t>Donneur en mort encéphalique</a:t>
            </a:r>
          </a:p>
        </p:txBody>
      </p:sp>
      <p:sp>
        <p:nvSpPr>
          <p:cNvPr id="220" name="Shape 220"/>
          <p:cNvSpPr>
            <a:spLocks noGrp="1"/>
          </p:cNvSpPr>
          <p:nvPr>
            <p:ph type="body" sz="half" idx="1"/>
          </p:nvPr>
        </p:nvSpPr>
        <p:spPr>
          <a:xfrm>
            <a:off x="1260806" y="2589492"/>
            <a:ext cx="6656682" cy="255240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800"/>
            </a:pPr>
            <a:r>
              <a:t>Difficile à planifier</a:t>
            </a:r>
          </a:p>
          <a:p>
            <a:pPr>
              <a:defRPr sz="2800"/>
            </a:pPr>
            <a:r>
              <a:t>Néphrectomie en un seul temps</a:t>
            </a:r>
          </a:p>
          <a:p>
            <a:pPr marL="640046" lvl="1" indent="-274306">
              <a:defRPr sz="2800"/>
            </a:pPr>
            <a:r>
              <a:t>Chirurgie plus longue</a:t>
            </a:r>
          </a:p>
          <a:p>
            <a:pPr marL="640046" lvl="1" indent="-274306">
              <a:defRPr sz="2800"/>
            </a:pPr>
            <a:r>
              <a:t>Risque de complications plus élevé</a:t>
            </a:r>
          </a:p>
        </p:txBody>
      </p:sp>
      <p:sp>
        <p:nvSpPr>
          <p:cNvPr id="221" name="Shape 2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99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99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99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99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99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1" build="p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Donneur vivant</a:t>
            </a:r>
          </a:p>
        </p:txBody>
      </p:sp>
      <p:sp>
        <p:nvSpPr>
          <p:cNvPr id="224" name="Shape 224"/>
          <p:cNvSpPr>
            <a:spLocks noGrp="1"/>
          </p:cNvSpPr>
          <p:nvPr>
            <p:ph type="body" sz="half" idx="1"/>
          </p:nvPr>
        </p:nvSpPr>
        <p:spPr>
          <a:xfrm>
            <a:off x="1641939" y="2043088"/>
            <a:ext cx="5894415" cy="3705350"/>
          </a:xfrm>
          <a:prstGeom prst="rect">
            <a:avLst/>
          </a:prstGeom>
        </p:spPr>
        <p:txBody>
          <a:bodyPr/>
          <a:lstStyle/>
          <a:p>
            <a:r>
              <a:t>Facile à planifier</a:t>
            </a:r>
          </a:p>
          <a:p>
            <a:r>
              <a:t>Néphrectomie en un seul temps</a:t>
            </a:r>
          </a:p>
          <a:p>
            <a:pPr marL="640046" lvl="1" indent="-274306"/>
            <a:r>
              <a:t>Chirurgie plus longue</a:t>
            </a:r>
          </a:p>
          <a:p>
            <a:pPr marL="640046" lvl="1" indent="-274306"/>
            <a:r>
              <a:t>Risque de complications plus élevé</a:t>
            </a:r>
          </a:p>
          <a:p>
            <a:r>
              <a:t>Chirurgie 2 à 4 semaines plus tôt</a:t>
            </a:r>
          </a:p>
          <a:p>
            <a:pPr marL="640046" lvl="1" indent="-274306"/>
            <a:r>
              <a:t>Dialyse courte plus facile à gérer</a:t>
            </a:r>
          </a:p>
        </p:txBody>
      </p:sp>
      <p:sp>
        <p:nvSpPr>
          <p:cNvPr id="225" name="Shape 2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99"/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99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99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99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99"/>
                                        <p:tgtEl>
                                          <p:spTgt spid="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99"/>
                                        <p:tgtEl>
                                          <p:spTgt spid="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99"/>
                                        <p:tgtEl>
                                          <p:spTgt spid="2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1" build="p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1721554" y="2287907"/>
            <a:ext cx="5723469" cy="1828091"/>
          </a:xfrm>
          <a:prstGeom prst="rect">
            <a:avLst/>
          </a:prstGeom>
        </p:spPr>
        <p:txBody>
          <a:bodyPr/>
          <a:lstStyle/>
          <a:p>
            <a:r>
              <a:t>Patients dialysés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/>
          </p:cNvSpPr>
          <p:nvPr>
            <p:ph type="title"/>
          </p:nvPr>
        </p:nvSpPr>
        <p:spPr>
          <a:xfrm>
            <a:off x="1095023" y="769163"/>
            <a:ext cx="7328635" cy="1299325"/>
          </a:xfrm>
          <a:prstGeom prst="rect">
            <a:avLst/>
          </a:prstGeom>
        </p:spPr>
        <p:txBody>
          <a:bodyPr/>
          <a:lstStyle>
            <a:lvl1pPr defTabSz="713195">
              <a:defRPr sz="3432"/>
            </a:lvl1pPr>
          </a:lstStyle>
          <a:p>
            <a:r>
              <a:t>Quand proposer une néphrectomie?</a:t>
            </a:r>
          </a:p>
        </p:txBody>
      </p:sp>
      <p:sp>
        <p:nvSpPr>
          <p:cNvPr id="230" name="Shape 230"/>
          <p:cNvSpPr>
            <a:spLocks noGrp="1"/>
          </p:cNvSpPr>
          <p:nvPr>
            <p:ph type="body" idx="1"/>
          </p:nvPr>
        </p:nvSpPr>
        <p:spPr>
          <a:xfrm>
            <a:off x="700806" y="2068488"/>
            <a:ext cx="7776681" cy="3705350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pPr marL="640046" lvl="1" indent="-274306"/>
            <a:r>
              <a:t>Bilatérale : A proscrire</a:t>
            </a:r>
          </a:p>
          <a:p>
            <a:pPr marL="640046" lvl="1" indent="-274306"/>
            <a:r>
              <a:t>Taille très importante gênant la transplantation</a:t>
            </a:r>
          </a:p>
        </p:txBody>
      </p:sp>
      <p:sp>
        <p:nvSpPr>
          <p:cNvPr id="231" name="Shape 2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232" name="frontal 2008 1.jpeg" descr="frontal 2008 1.jpg"/>
          <p:cNvPicPr>
            <a:picLocks noChangeAspect="1"/>
          </p:cNvPicPr>
          <p:nvPr/>
        </p:nvPicPr>
        <p:blipFill>
          <a:blip r:embed="rId2">
            <a:extLst/>
          </a:blip>
          <a:srcRect l="4797" t="6852" r="7780"/>
          <a:stretch>
            <a:fillRect/>
          </a:stretch>
        </p:blipFill>
        <p:spPr>
          <a:xfrm>
            <a:off x="277034" y="604043"/>
            <a:ext cx="5338763" cy="568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sagittal 2008 1.jpeg" descr="sagittal 2008 1.jpg"/>
          <p:cNvPicPr>
            <a:picLocks noChangeAspect="1"/>
          </p:cNvPicPr>
          <p:nvPr/>
        </p:nvPicPr>
        <p:blipFill>
          <a:blip r:embed="rId3">
            <a:extLst/>
          </a:blip>
          <a:srcRect l="15786" t="3445" r="12757"/>
          <a:stretch>
            <a:fillRect/>
          </a:stretch>
        </p:blipFill>
        <p:spPr>
          <a:xfrm>
            <a:off x="2624946" y="594518"/>
            <a:ext cx="4270376" cy="5770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sagittal 2008 2.jpeg" descr="sagittal 2008 2.jpg"/>
          <p:cNvPicPr>
            <a:picLocks noChangeAspect="1"/>
          </p:cNvPicPr>
          <p:nvPr/>
        </p:nvPicPr>
        <p:blipFill>
          <a:blip r:embed="rId4">
            <a:extLst/>
          </a:blip>
          <a:srcRect l="14549" t="5177" r="10284"/>
          <a:stretch>
            <a:fillRect/>
          </a:stretch>
        </p:blipFill>
        <p:spPr>
          <a:xfrm>
            <a:off x="4723621" y="604043"/>
            <a:ext cx="4518026" cy="57007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99"/>
                                        <p:tgtEl>
                                          <p:spTgt spid="2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99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99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99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3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3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3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1" build="p" bldLvl="5" animBg="1" advAuto="0"/>
      <p:bldP spid="232" grpId="2" animBg="1" advAuto="0"/>
      <p:bldP spid="233" grpId="3" animBg="1" advAuto="0"/>
      <p:bldP spid="234" grpId="4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1095023" y="769163"/>
            <a:ext cx="6965246" cy="1609153"/>
          </a:xfrm>
          <a:prstGeom prst="rect">
            <a:avLst/>
          </a:prstGeom>
        </p:spPr>
        <p:txBody>
          <a:bodyPr/>
          <a:lstStyle/>
          <a:p>
            <a:pPr defTabSz="886922">
              <a:defRPr sz="4268"/>
            </a:pPr>
            <a:r>
              <a:t>Après la transplantation:</a:t>
            </a:r>
          </a:p>
          <a:p>
            <a:pPr defTabSz="886922">
              <a:defRPr sz="4268"/>
            </a:pPr>
            <a:r>
              <a:t>Quand et Pourquoi?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sz="half" idx="1"/>
          </p:nvPr>
        </p:nvSpPr>
        <p:spPr>
          <a:xfrm>
            <a:off x="1590221" y="2663445"/>
            <a:ext cx="5997851" cy="2810927"/>
          </a:xfrm>
          <a:prstGeom prst="rect">
            <a:avLst/>
          </a:prstGeom>
        </p:spPr>
        <p:txBody>
          <a:bodyPr/>
          <a:lstStyle/>
          <a:p>
            <a:pPr marL="274305" indent="-274305">
              <a:defRPr sz="4000"/>
            </a:pPr>
            <a:r>
              <a:t>Confort</a:t>
            </a:r>
          </a:p>
          <a:p>
            <a:pPr marL="274305" indent="-274305">
              <a:defRPr sz="4000"/>
            </a:pPr>
            <a:r>
              <a:t>Symptômes : douleur…</a:t>
            </a:r>
          </a:p>
          <a:p>
            <a:pPr marL="274305" indent="-274305">
              <a:defRPr sz="4000"/>
            </a:pPr>
            <a:r>
              <a:t>Esthétique…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99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Quel type de chirurgie?</a:t>
            </a:r>
          </a:p>
        </p:txBody>
      </p:sp>
      <p:sp>
        <p:nvSpPr>
          <p:cNvPr id="241" name="Shape 241"/>
          <p:cNvSpPr>
            <a:spLocks noGrp="1"/>
          </p:cNvSpPr>
          <p:nvPr>
            <p:ph type="body" sz="quarter" idx="1"/>
          </p:nvPr>
        </p:nvSpPr>
        <p:spPr>
          <a:xfrm>
            <a:off x="868786" y="2068488"/>
            <a:ext cx="7375603" cy="1130227"/>
          </a:xfrm>
          <a:prstGeom prst="rect">
            <a:avLst/>
          </a:prstGeom>
        </p:spPr>
        <p:txBody>
          <a:bodyPr/>
          <a:lstStyle>
            <a:lvl2pPr marL="640046" indent="-274306"/>
          </a:lstStyle>
          <a:p>
            <a:r>
              <a:t>Classiquement lombotomie ou Voie antérieure</a:t>
            </a:r>
          </a:p>
          <a:p>
            <a:pPr lvl="1"/>
            <a:r>
              <a:t>Délabrante mais sûre et efficace</a:t>
            </a:r>
          </a:p>
        </p:txBody>
      </p:sp>
      <p:sp>
        <p:nvSpPr>
          <p:cNvPr id="242" name="Shape 2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243" name="image5.png"/>
          <p:cNvPicPr>
            <a:picLocks noChangeAspect="1"/>
          </p:cNvPicPr>
          <p:nvPr/>
        </p:nvPicPr>
        <p:blipFill>
          <a:blip r:embed="rId2">
            <a:extLst/>
          </a:blip>
          <a:srcRect l="8718" r="8718"/>
          <a:stretch>
            <a:fillRect/>
          </a:stretch>
        </p:blipFill>
        <p:spPr>
          <a:xfrm>
            <a:off x="1506420" y="3178292"/>
            <a:ext cx="6165533" cy="3044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Quel type de chirurgie?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xfrm>
            <a:off x="868786" y="2068488"/>
            <a:ext cx="7375603" cy="1130227"/>
          </a:xfrm>
          <a:prstGeom prst="rect">
            <a:avLst/>
          </a:prstGeom>
        </p:spPr>
        <p:txBody>
          <a:bodyPr/>
          <a:lstStyle>
            <a:lvl2pPr marL="640046" indent="-274306"/>
          </a:lstStyle>
          <a:p>
            <a:r>
              <a:t>Lomboscopie</a:t>
            </a:r>
          </a:p>
          <a:p>
            <a:pPr lvl="1"/>
            <a:r>
              <a:t>Moins délabrante mais plus exigeante</a:t>
            </a:r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248" name="image7.jpeg"/>
          <p:cNvPicPr>
            <a:picLocks noChangeAspect="1"/>
          </p:cNvPicPr>
          <p:nvPr/>
        </p:nvPicPr>
        <p:blipFill>
          <a:blip r:embed="rId2">
            <a:extLst/>
          </a:blip>
          <a:srcRect t="6152" b="6151"/>
          <a:stretch>
            <a:fillRect/>
          </a:stretch>
        </p:blipFill>
        <p:spPr>
          <a:xfrm>
            <a:off x="1780050" y="3262819"/>
            <a:ext cx="5553062" cy="2742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Quel type de chirurgie?</a:t>
            </a:r>
          </a:p>
        </p:txBody>
      </p:sp>
      <p:sp>
        <p:nvSpPr>
          <p:cNvPr id="251" name="Shape 251"/>
          <p:cNvSpPr>
            <a:spLocks noGrp="1"/>
          </p:cNvSpPr>
          <p:nvPr>
            <p:ph type="body" idx="1"/>
          </p:nvPr>
        </p:nvSpPr>
        <p:spPr>
          <a:xfrm>
            <a:off x="868787" y="1848354"/>
            <a:ext cx="7375602" cy="3705351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Ponction d’un kyste et alcoolisation</a:t>
            </a:r>
          </a:p>
          <a:p>
            <a:pPr marL="640046" lvl="1" indent="-274306"/>
            <a:r>
              <a:t>Contrôle échographique</a:t>
            </a:r>
          </a:p>
          <a:p>
            <a:pPr marL="640046" lvl="1" indent="-274306"/>
            <a:r>
              <a:t>Efficacité?</a:t>
            </a:r>
          </a:p>
          <a:p>
            <a:pPr marL="960071" lvl="2" indent="-274306"/>
            <a:r>
              <a:t>Soulage les douleurs</a:t>
            </a:r>
          </a:p>
          <a:p>
            <a:pPr marL="960071" lvl="2" indent="-274306"/>
            <a:r>
              <a:t>Améliore confort momentanément</a:t>
            </a:r>
          </a:p>
          <a:p>
            <a:pPr marL="960071" lvl="2" indent="-274306"/>
            <a:r>
              <a:t>D’autres kystes prennent la place</a:t>
            </a:r>
          </a:p>
        </p:txBody>
      </p:sp>
      <p:sp>
        <p:nvSpPr>
          <p:cNvPr id="252" name="Shape 2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/>
          </p:cNvSpPr>
          <p:nvPr>
            <p:ph type="title"/>
          </p:nvPr>
        </p:nvSpPr>
        <p:spPr>
          <a:xfrm>
            <a:off x="1277715" y="1850915"/>
            <a:ext cx="6588569" cy="2702075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</a:lstStyle>
          <a:p>
            <a:r>
              <a:t>Embolisation?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xfrm>
            <a:off x="1727200" y="1794935"/>
            <a:ext cx="5723470" cy="2524275"/>
          </a:xfrm>
          <a:prstGeom prst="rect">
            <a:avLst/>
          </a:prstGeom>
        </p:spPr>
        <p:txBody>
          <a:bodyPr/>
          <a:lstStyle/>
          <a:p>
            <a:pPr defTabSz="694908">
              <a:defRPr sz="3648"/>
            </a:pPr>
            <a:r>
              <a:t>Mêmes indications</a:t>
            </a:r>
          </a:p>
          <a:p>
            <a:pPr defTabSz="694908">
              <a:defRPr sz="3648"/>
            </a:pPr>
            <a:r>
              <a:t>Mêmes conséquences </a:t>
            </a:r>
          </a:p>
          <a:p>
            <a:pPr defTabSz="694908">
              <a:defRPr sz="3648"/>
            </a:pPr>
            <a:r>
              <a:t>Complications différentes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9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69" y="0"/>
            <a:ext cx="899206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25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5249" y="1004417"/>
            <a:ext cx="6910485" cy="4849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xfrm>
            <a:off x="1095023" y="438435"/>
            <a:ext cx="6965246" cy="723147"/>
          </a:xfrm>
          <a:prstGeom prst="rect">
            <a:avLst/>
          </a:prstGeom>
        </p:spPr>
        <p:txBody>
          <a:bodyPr/>
          <a:lstStyle>
            <a:lvl1pPr defTabSz="740625">
              <a:defRPr sz="3564"/>
            </a:lvl1pPr>
          </a:lstStyle>
          <a:p>
            <a:r>
              <a:t>Embolisation artérielle</a:t>
            </a:r>
          </a:p>
        </p:txBody>
      </p:sp>
      <p:sp>
        <p:nvSpPr>
          <p:cNvPr id="262" name="Shape 2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263" name="PKR artério.png"/>
          <p:cNvPicPr>
            <a:picLocks noChangeAspect="1"/>
          </p:cNvPicPr>
          <p:nvPr/>
        </p:nvPicPr>
        <p:blipFill>
          <a:blip r:embed="rId2">
            <a:extLst/>
          </a:blip>
          <a:srcRect t="12975" b="6544"/>
          <a:stretch>
            <a:fillRect/>
          </a:stretch>
        </p:blipFill>
        <p:spPr>
          <a:xfrm flipH="1">
            <a:off x="1415414" y="1261455"/>
            <a:ext cx="6282475" cy="5020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26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60135" y="2118916"/>
            <a:ext cx="4673318" cy="4705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0378" y="53030"/>
            <a:ext cx="4550716" cy="3892437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3503972" y="-72153"/>
            <a:ext cx="1003645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Avant</a:t>
            </a:r>
          </a:p>
        </p:txBody>
      </p:sp>
      <p:sp>
        <p:nvSpPr>
          <p:cNvPr id="269" name="Shape 269"/>
          <p:cNvSpPr/>
          <p:nvPr/>
        </p:nvSpPr>
        <p:spPr>
          <a:xfrm>
            <a:off x="7965905" y="2052980"/>
            <a:ext cx="1022509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Après</a:t>
            </a:r>
          </a:p>
        </p:txBody>
      </p:sp>
      <p:sp>
        <p:nvSpPr>
          <p:cNvPr id="270" name="Shape 270"/>
          <p:cNvSpPr/>
          <p:nvPr/>
        </p:nvSpPr>
        <p:spPr>
          <a:xfrm>
            <a:off x="591438" y="4855447"/>
            <a:ext cx="3760848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Cathéter d’embolisation</a:t>
            </a:r>
          </a:p>
        </p:txBody>
      </p:sp>
      <p:sp>
        <p:nvSpPr>
          <p:cNvPr id="271" name="Shape 271"/>
          <p:cNvSpPr/>
          <p:nvPr/>
        </p:nvSpPr>
        <p:spPr>
          <a:xfrm>
            <a:off x="4748571" y="986180"/>
            <a:ext cx="820488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Coils</a:t>
            </a:r>
          </a:p>
        </p:txBody>
      </p:sp>
      <p:pic>
        <p:nvPicPr>
          <p:cNvPr id="272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39995" y="710051"/>
            <a:ext cx="1113599" cy="11135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275" name="PKR avant embolisa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126" y="105481"/>
            <a:ext cx="9144001" cy="6739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6" cy="757853"/>
          </a:xfrm>
          <a:prstGeom prst="rect">
            <a:avLst/>
          </a:prstGeom>
        </p:spPr>
        <p:txBody>
          <a:bodyPr/>
          <a:lstStyle>
            <a:lvl1pPr defTabSz="795487">
              <a:defRPr sz="3828"/>
            </a:lvl1pPr>
          </a:lstStyle>
          <a:p>
            <a:r>
              <a:t>Post Embolisation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279" name="PKR après embolisa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841" y="624747"/>
            <a:ext cx="7574706" cy="5608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Post embolisation</a:t>
            </a:r>
          </a:p>
        </p:txBody>
      </p:sp>
      <p:sp>
        <p:nvSpPr>
          <p:cNvPr id="282" name="Shape 2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Douleurs</a:t>
            </a:r>
          </a:p>
          <a:p>
            <a:pPr marL="640046" lvl="1" indent="-274306"/>
            <a:r>
              <a:t>Antalgiques morphiniques</a:t>
            </a:r>
          </a:p>
          <a:p>
            <a:pPr marL="640046" lvl="1" indent="-274306"/>
            <a:r>
              <a:t>Corticoïdes 1mg/kg/j pendant 3 jours</a:t>
            </a:r>
          </a:p>
          <a:p>
            <a:pPr marL="960071" lvl="2" indent="-274306"/>
            <a:r>
              <a:t>Suis on diminue les doses (10 à 15 jours)</a:t>
            </a:r>
          </a:p>
          <a:p>
            <a:r>
              <a:t>Fièvre modérée</a:t>
            </a:r>
          </a:p>
        </p:txBody>
      </p:sp>
      <p:sp>
        <p:nvSpPr>
          <p:cNvPr id="283" name="Shape 2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Et la transplantation?</a:t>
            </a:r>
          </a:p>
        </p:txBody>
      </p:sp>
      <p:sp>
        <p:nvSpPr>
          <p:cNvPr id="286" name="Shape 286"/>
          <p:cNvSpPr>
            <a:spLocks noGrp="1"/>
          </p:cNvSpPr>
          <p:nvPr>
            <p:ph type="body" sz="half" idx="1"/>
          </p:nvPr>
        </p:nvSpPr>
        <p:spPr>
          <a:xfrm>
            <a:off x="1331591" y="2216234"/>
            <a:ext cx="6515112" cy="3705350"/>
          </a:xfrm>
          <a:prstGeom prst="rect">
            <a:avLst/>
          </a:prstGeom>
        </p:spPr>
        <p:txBody>
          <a:bodyPr/>
          <a:lstStyle/>
          <a:p>
            <a:r>
              <a:t>Polykystose = 1ère cause urologique d’IRT</a:t>
            </a:r>
          </a:p>
          <a:p>
            <a:pPr marL="640046" lvl="1" indent="-274306"/>
            <a:r>
              <a:t>Transplantation Rénale seule?</a:t>
            </a:r>
          </a:p>
          <a:p>
            <a:pPr marL="640046" lvl="1" indent="-274306"/>
            <a:r>
              <a:t>Transplantation combinée Rein-Foie?</a:t>
            </a:r>
          </a:p>
        </p:txBody>
      </p:sp>
      <p:sp>
        <p:nvSpPr>
          <p:cNvPr id="287" name="Shape 2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290" name="image41.png"/>
          <p:cNvPicPr>
            <a:picLocks noChangeAspect="1"/>
          </p:cNvPicPr>
          <p:nvPr/>
        </p:nvPicPr>
        <p:blipFill>
          <a:blip r:embed="rId2">
            <a:extLst/>
          </a:blip>
          <a:srcRect l="8854" r="8854"/>
          <a:stretch>
            <a:fillRect/>
          </a:stretch>
        </p:blipFill>
        <p:spPr>
          <a:xfrm>
            <a:off x="1037100" y="789384"/>
            <a:ext cx="7039032" cy="5279274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Shape 291"/>
          <p:cNvSpPr/>
          <p:nvPr/>
        </p:nvSpPr>
        <p:spPr>
          <a:xfrm rot="19980000">
            <a:off x="2026817" y="679312"/>
            <a:ext cx="2744953" cy="198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4400"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r>
              <a:t>Merci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147763"/>
            <a:ext cx="7239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5057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96065">
              <a:defRPr sz="4704"/>
            </a:lvl1pPr>
          </a:lstStyle>
          <a:p>
            <a:r>
              <a:t>C’est quoi une Polykystose géante?</a:t>
            </a:r>
          </a:p>
        </p:txBody>
      </p:sp>
      <p:sp>
        <p:nvSpPr>
          <p:cNvPr id="197" name="Shape 197"/>
          <p:cNvSpPr/>
          <p:nvPr/>
        </p:nvSpPr>
        <p:spPr>
          <a:xfrm>
            <a:off x="2914650" y="2288591"/>
            <a:ext cx="18034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pic>
        <p:nvPicPr>
          <p:cNvPr id="19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3" y="234592"/>
            <a:ext cx="9144001" cy="6227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796" y="455353"/>
            <a:ext cx="9112985" cy="5786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Conséquences</a:t>
            </a:r>
          </a:p>
        </p:txBody>
      </p:sp>
      <p:sp>
        <p:nvSpPr>
          <p:cNvPr id="202" name="Shape 202"/>
          <p:cNvSpPr>
            <a:spLocks noGrp="1"/>
          </p:cNvSpPr>
          <p:nvPr>
            <p:ph type="body" sz="half" idx="1"/>
          </p:nvPr>
        </p:nvSpPr>
        <p:spPr>
          <a:xfrm>
            <a:off x="1656334" y="2068488"/>
            <a:ext cx="5865625" cy="3705350"/>
          </a:xfrm>
          <a:prstGeom prst="rect">
            <a:avLst/>
          </a:prstGeom>
        </p:spPr>
        <p:txBody>
          <a:bodyPr/>
          <a:lstStyle/>
          <a:p>
            <a:r>
              <a:t>Augmentation Périmètre abdominal</a:t>
            </a:r>
          </a:p>
          <a:p>
            <a:pPr marL="640046" lvl="1" indent="-274306"/>
            <a:r>
              <a:t>Déformation du corps</a:t>
            </a:r>
          </a:p>
          <a:p>
            <a:pPr marL="640046" lvl="1" indent="-274306"/>
            <a:r>
              <a:t>Douleurs et troubles digestifs</a:t>
            </a:r>
          </a:p>
          <a:p>
            <a:r>
              <a:t>Modification statique vertébrale</a:t>
            </a:r>
          </a:p>
          <a:p>
            <a:r>
              <a:t>Troubles respiratoires</a:t>
            </a:r>
          </a:p>
        </p:txBody>
      </p:sp>
      <p:sp>
        <p:nvSpPr>
          <p:cNvPr id="203" name="Shape 2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99"/>
                                        <p:tgtEl>
                                          <p:spTgt spid="2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99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99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99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199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199"/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1" build="p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04051">
              <a:defRPr sz="3387"/>
            </a:lvl1pPr>
          </a:lstStyle>
          <a:p>
            <a:r>
              <a:t>Problèmes soulevés par les reins polykystiques</a:t>
            </a:r>
          </a:p>
        </p:txBody>
      </p:sp>
      <p:sp>
        <p:nvSpPr>
          <p:cNvPr id="206" name="Shape 206"/>
          <p:cNvSpPr>
            <a:spLocks noGrp="1"/>
          </p:cNvSpPr>
          <p:nvPr>
            <p:ph type="body" sz="half" idx="1"/>
          </p:nvPr>
        </p:nvSpPr>
        <p:spPr>
          <a:xfrm>
            <a:off x="2185469" y="2616804"/>
            <a:ext cx="4742238" cy="2904209"/>
          </a:xfrm>
          <a:prstGeom prst="rect">
            <a:avLst/>
          </a:prstGeom>
        </p:spPr>
        <p:txBody>
          <a:bodyPr/>
          <a:lstStyle/>
          <a:p>
            <a:r>
              <a:t>Avant l’installation d l’IRT</a:t>
            </a:r>
          </a:p>
          <a:p>
            <a:r>
              <a:t>Patients en dialyse</a:t>
            </a:r>
          </a:p>
          <a:p>
            <a:r>
              <a:t>Patients transplantés</a:t>
            </a:r>
          </a:p>
        </p:txBody>
      </p:sp>
      <p:sp>
        <p:nvSpPr>
          <p:cNvPr id="207" name="Shape 2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Avant l’installation d l’IRT</a:t>
            </a:r>
          </a:p>
        </p:txBody>
      </p:sp>
      <p:sp>
        <p:nvSpPr>
          <p:cNvPr id="210" name="Shape 210"/>
          <p:cNvSpPr>
            <a:spLocks noGrp="1"/>
          </p:cNvSpPr>
          <p:nvPr>
            <p:ph type="body" sz="half" idx="1"/>
          </p:nvPr>
        </p:nvSpPr>
        <p:spPr>
          <a:xfrm>
            <a:off x="1209611" y="2086145"/>
            <a:ext cx="6759071" cy="3705351"/>
          </a:xfrm>
          <a:prstGeom prst="rect">
            <a:avLst/>
          </a:prstGeom>
        </p:spPr>
        <p:txBody>
          <a:bodyPr/>
          <a:lstStyle/>
          <a:p>
            <a:r>
              <a:t>Hématuries:</a:t>
            </a:r>
          </a:p>
          <a:p>
            <a:pPr marL="640046" lvl="1" indent="-274306"/>
            <a:r>
              <a:t>Rupture kyste</a:t>
            </a:r>
          </a:p>
          <a:p>
            <a:pPr marL="640046" lvl="1" indent="-274306"/>
            <a:r>
              <a:t>Calcul acide urique</a:t>
            </a:r>
          </a:p>
          <a:p>
            <a:pPr marL="640046" lvl="1" indent="-274306"/>
            <a:r>
              <a:t>Rarement tumeur : Indication de néphrectomie et risque de mise en dialyse</a:t>
            </a:r>
          </a:p>
        </p:txBody>
      </p:sp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Douleurs et Infections</a:t>
            </a:r>
          </a:p>
        </p:txBody>
      </p:sp>
      <p:sp>
        <p:nvSpPr>
          <p:cNvPr id="214" name="Shape 214"/>
          <p:cNvSpPr>
            <a:spLocks noGrp="1"/>
          </p:cNvSpPr>
          <p:nvPr>
            <p:ph type="body" idx="1"/>
          </p:nvPr>
        </p:nvSpPr>
        <p:spPr>
          <a:xfrm>
            <a:off x="1157925" y="1900147"/>
            <a:ext cx="6862443" cy="4039304"/>
          </a:xfrm>
          <a:prstGeom prst="rect">
            <a:avLst/>
          </a:prstGeom>
        </p:spPr>
        <p:txBody>
          <a:bodyPr/>
          <a:lstStyle/>
          <a:p>
            <a:r>
              <a:t>Infections urinaires surtout chez la femme</a:t>
            </a:r>
          </a:p>
          <a:p>
            <a:pPr marL="640046" lvl="1" indent="-274306"/>
            <a:r>
              <a:t>Infections des kystes</a:t>
            </a:r>
          </a:p>
          <a:p>
            <a:pPr marL="960071" lvl="2" indent="-274306"/>
            <a:r>
              <a:t>Ponction?</a:t>
            </a:r>
          </a:p>
          <a:p>
            <a:r>
              <a:t>Douleurs</a:t>
            </a:r>
          </a:p>
          <a:p>
            <a:pPr marL="640046" lvl="1" indent="-274306"/>
            <a:r>
              <a:t>Mécanismes mal connus</a:t>
            </a:r>
          </a:p>
          <a:p>
            <a:pPr marL="960071" lvl="2" indent="-274306"/>
            <a:r>
              <a:t>Aiguës : Saignement dans un kyste, CN?</a:t>
            </a:r>
          </a:p>
          <a:p>
            <a:pPr marL="960071" lvl="2" indent="-274306"/>
            <a:r>
              <a:t>Chroniques : Volume </a:t>
            </a:r>
          </a:p>
        </p:txBody>
      </p:sp>
      <p:sp>
        <p:nvSpPr>
          <p:cNvPr id="215" name="Shape 2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99"/>
                                        <p:tgtEl>
                                          <p:spTgt spid="2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99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99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99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199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99"/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99"/>
                                        <p:tgtEl>
                                          <p:spTgt spid="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99"/>
                                        <p:tgtEl>
                                          <p:spTgt spid="2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1" build="p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1228329" y="1794935"/>
            <a:ext cx="6709919" cy="2814036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Cela dépend aussi du type de transplantation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4800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rotWithShape="0">
              <a:srgbClr val="000000">
                <a:alpha val="32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rgbClr val="D18319"/>
          </a:solidFill>
          <a:prstDash val="solid"/>
          <a:bevel/>
        </a:ln>
        <a:effectLst>
          <a:outerShdw blurRad="38100" dist="38100" dir="4800000" rotWithShape="0">
            <a:srgbClr val="000000">
              <a:alpha val="32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35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rgbClr val="D18319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35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4800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rotWithShape="0">
              <a:srgbClr val="000000">
                <a:alpha val="32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rgbClr val="D18319"/>
          </a:solidFill>
          <a:prstDash val="solid"/>
          <a:bevel/>
        </a:ln>
        <a:effectLst>
          <a:outerShdw blurRad="38100" dist="38100" dir="4800000" rotWithShape="0">
            <a:srgbClr val="000000">
              <a:alpha val="32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35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rgbClr val="D18319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35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</Words>
  <Application>Microsoft Office PowerPoint</Application>
  <PresentationFormat>Affichage à l'écran (4:3)</PresentationFormat>
  <Paragraphs>108</Paragraphs>
  <Slides>27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Default</vt:lpstr>
      <vt:lpstr>Polykystoses rénales: Que peut faire le chirurgien?</vt:lpstr>
      <vt:lpstr>Présentation PowerPoint</vt:lpstr>
      <vt:lpstr>Présentation PowerPoint</vt:lpstr>
      <vt:lpstr>C’est quoi une Polykystose géante?</vt:lpstr>
      <vt:lpstr>Conséquences</vt:lpstr>
      <vt:lpstr>Problèmes soulevés par les reins polykystiques</vt:lpstr>
      <vt:lpstr>Avant l’installation d l’IRT</vt:lpstr>
      <vt:lpstr>Douleurs et Infections</vt:lpstr>
      <vt:lpstr>Cela dépend aussi du type de transplantation</vt:lpstr>
      <vt:lpstr>Donneur en mort encéphalique</vt:lpstr>
      <vt:lpstr>Donneur vivant</vt:lpstr>
      <vt:lpstr>Patients dialysés</vt:lpstr>
      <vt:lpstr>Quand proposer une néphrectomie?</vt:lpstr>
      <vt:lpstr>Après la transplantation: Quand et Pourquoi?</vt:lpstr>
      <vt:lpstr>Quel type de chirurgie?</vt:lpstr>
      <vt:lpstr>Quel type de chirurgie?</vt:lpstr>
      <vt:lpstr>Quel type de chirurgie?</vt:lpstr>
      <vt:lpstr>Embolisation?</vt:lpstr>
      <vt:lpstr>Mêmes indications Mêmes conséquences  Complications différentes</vt:lpstr>
      <vt:lpstr>Présentation PowerPoint</vt:lpstr>
      <vt:lpstr>Embolisation artérielle</vt:lpstr>
      <vt:lpstr>Présentation PowerPoint</vt:lpstr>
      <vt:lpstr>Présentation PowerPoint</vt:lpstr>
      <vt:lpstr>Post Embolisation</vt:lpstr>
      <vt:lpstr>Post embolisation</vt:lpstr>
      <vt:lpstr>Et la transplantation?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Polykystoses rénales: Que peut faire le chirurgien?</dc:title>
  <cp:lastModifiedBy>KARAM Georges</cp:lastModifiedBy>
  <cp:revision>1</cp:revision>
  <dcterms:modified xsi:type="dcterms:W3CDTF">2017-03-11T08:03:47Z</dcterms:modified>
</cp:coreProperties>
</file>