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74" r:id="rId4"/>
    <p:sldId id="258" r:id="rId5"/>
    <p:sldId id="261" r:id="rId6"/>
    <p:sldId id="275" r:id="rId7"/>
    <p:sldId id="276" r:id="rId8"/>
    <p:sldId id="278" r:id="rId9"/>
    <p:sldId id="279" r:id="rId10"/>
    <p:sldId id="280" r:id="rId11"/>
    <p:sldId id="262" r:id="rId12"/>
    <p:sldId id="268" r:id="rId13"/>
    <p:sldId id="267" r:id="rId14"/>
    <p:sldId id="265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u-brest\Public\NEPHROLOGIE\Priv&#233;\G6-Recherche%20clinique\Etudes%20CHU%20Brest\Genkyst\9-CRF%20et%20Stats\Extraction%20Base\Genkyst_Export_Inclusion_Data_H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[Genkyst_Export_Inclusion_Data_HTA.xlsx]Suppléance!Tableau croisé dynamique1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Suppléance!$B$3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Suppléance!$A$4:$A$7</c:f>
              <c:strCache>
                <c:ptCount val="3"/>
                <c:pt idx="0">
                  <c:v>Aucune</c:v>
                </c:pt>
                <c:pt idx="1">
                  <c:v>Dialyse</c:v>
                </c:pt>
                <c:pt idx="2">
                  <c:v>Greffe</c:v>
                </c:pt>
              </c:strCache>
            </c:strRef>
          </c:cat>
          <c:val>
            <c:numRef>
              <c:f>Suppléance!$B$4:$B$7</c:f>
              <c:numCache>
                <c:formatCode>0.0%</c:formatCode>
                <c:ptCount val="3"/>
                <c:pt idx="0">
                  <c:v>0.63716814159292035</c:v>
                </c:pt>
                <c:pt idx="1">
                  <c:v>7.4988355845365631E-2</c:v>
                </c:pt>
                <c:pt idx="2">
                  <c:v>0.28784350256171404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6768591426071739"/>
          <c:y val="0.41214845116096688"/>
          <c:w val="0.12305482648002333"/>
          <c:h val="0.20255380930681108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8668F-B958-48DC-9928-72DEA1BF525F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BE81F-BDB6-4E68-A504-9081E71A2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11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E81F-BDB6-4E68-A504-9081E71A21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77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08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35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32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18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55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56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3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18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23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12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52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DD49-8684-4331-ADFF-196504FF0288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6DED-799D-4F2D-9724-99F1CEFFC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24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9823" y="1412776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Qu’a apporté GENKYST ?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1179" y="2823459"/>
            <a:ext cx="6400800" cy="1752600"/>
          </a:xfrm>
        </p:spPr>
        <p:txBody>
          <a:bodyPr/>
          <a:lstStyle/>
          <a:p>
            <a:r>
              <a:rPr lang="fr-FR" b="1" dirty="0" smtClean="0"/>
              <a:t>Pr Maryvonne </a:t>
            </a:r>
            <a:r>
              <a:rPr lang="fr-FR" b="1" dirty="0" err="1" smtClean="0"/>
              <a:t>Hourmant</a:t>
            </a:r>
            <a:endParaRPr lang="fr-FR" b="1" dirty="0"/>
          </a:p>
        </p:txBody>
      </p:sp>
      <p:pic>
        <p:nvPicPr>
          <p:cNvPr id="4" name="Picture 1028" descr="genkyst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52"/>
            <a:ext cx="22669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09"/>
          <p:cNvGrpSpPr>
            <a:grpSpLocks/>
          </p:cNvGrpSpPr>
          <p:nvPr/>
        </p:nvGrpSpPr>
        <p:grpSpPr bwMode="auto">
          <a:xfrm>
            <a:off x="2963943" y="4003855"/>
            <a:ext cx="3233737" cy="2414485"/>
            <a:chOff x="1394597" y="1811793"/>
            <a:chExt cx="3233578" cy="2820226"/>
          </a:xfrm>
        </p:grpSpPr>
        <p:grpSp>
          <p:nvGrpSpPr>
            <p:cNvPr id="6" name="Groupe 81"/>
            <p:cNvGrpSpPr>
              <a:grpSpLocks/>
            </p:cNvGrpSpPr>
            <p:nvPr/>
          </p:nvGrpSpPr>
          <p:grpSpPr bwMode="auto">
            <a:xfrm flipH="1">
              <a:off x="1532178" y="2356671"/>
              <a:ext cx="1571625" cy="1800225"/>
              <a:chOff x="1390133" y="2399618"/>
              <a:chExt cx="1571625" cy="1800225"/>
            </a:xfrm>
          </p:grpSpPr>
          <p:pic>
            <p:nvPicPr>
              <p:cNvPr id="31" name="Image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90133" y="2399618"/>
                <a:ext cx="1571625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Ellipse 31"/>
              <p:cNvSpPr/>
              <p:nvPr/>
            </p:nvSpPr>
            <p:spPr>
              <a:xfrm flipH="1">
                <a:off x="2113422" y="2543592"/>
                <a:ext cx="343877" cy="32043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 flipH="1">
                <a:off x="2341930" y="2847781"/>
                <a:ext cx="343877" cy="320431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34" name="Ellipse 33"/>
              <p:cNvSpPr/>
              <p:nvPr/>
            </p:nvSpPr>
            <p:spPr>
              <a:xfrm flipH="1">
                <a:off x="1941484" y="2864023"/>
                <a:ext cx="343877" cy="320431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35" name="Ellipse 34"/>
              <p:cNvSpPr/>
              <p:nvPr/>
            </p:nvSpPr>
            <p:spPr>
              <a:xfrm flipH="1">
                <a:off x="2154471" y="3184454"/>
                <a:ext cx="343877" cy="320431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 flipH="1">
                <a:off x="1913755" y="3466384"/>
                <a:ext cx="343877" cy="320431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37" name="Ellipse 36"/>
              <p:cNvSpPr/>
              <p:nvPr/>
            </p:nvSpPr>
            <p:spPr>
              <a:xfrm flipH="1">
                <a:off x="1941484" y="2716679"/>
                <a:ext cx="124495" cy="131101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38" name="Ellipse 37"/>
              <p:cNvSpPr/>
              <p:nvPr/>
            </p:nvSpPr>
            <p:spPr>
              <a:xfrm flipH="1">
                <a:off x="1804476" y="2863815"/>
                <a:ext cx="152400" cy="131101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39" name="Ellipse 38"/>
              <p:cNvSpPr/>
              <p:nvPr/>
            </p:nvSpPr>
            <p:spPr>
              <a:xfrm flipH="1">
                <a:off x="1822668" y="3046082"/>
                <a:ext cx="124495" cy="131101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40" name="Ellipse 39"/>
              <p:cNvSpPr/>
              <p:nvPr/>
            </p:nvSpPr>
            <p:spPr>
              <a:xfrm flipH="1">
                <a:off x="1961711" y="3289924"/>
                <a:ext cx="151711" cy="13110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41" name="Ellipse 40"/>
              <p:cNvSpPr/>
              <p:nvPr/>
            </p:nvSpPr>
            <p:spPr>
              <a:xfrm flipH="1">
                <a:off x="2541011" y="3210850"/>
                <a:ext cx="151711" cy="131101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42" name="Ellipse 41"/>
              <p:cNvSpPr/>
              <p:nvPr/>
            </p:nvSpPr>
            <p:spPr>
              <a:xfrm flipH="1">
                <a:off x="2504099" y="3499449"/>
                <a:ext cx="151711" cy="13110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43" name="Ellipse 42"/>
              <p:cNvSpPr/>
              <p:nvPr/>
            </p:nvSpPr>
            <p:spPr>
              <a:xfrm flipH="1">
                <a:off x="2160222" y="3797621"/>
                <a:ext cx="151711" cy="131101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44" name="Ellipse 43"/>
              <p:cNvSpPr/>
              <p:nvPr/>
            </p:nvSpPr>
            <p:spPr>
              <a:xfrm flipH="1">
                <a:off x="1972207" y="3863171"/>
                <a:ext cx="151711" cy="131101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45" name="Ellipse 44"/>
              <p:cNvSpPr/>
              <p:nvPr/>
            </p:nvSpPr>
            <p:spPr>
              <a:xfrm flipH="1">
                <a:off x="2317888" y="3550824"/>
                <a:ext cx="151711" cy="131101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46" name="Ellipse 45"/>
              <p:cNvSpPr/>
              <p:nvPr/>
            </p:nvSpPr>
            <p:spPr>
              <a:xfrm flipH="1">
                <a:off x="2495697" y="2669779"/>
                <a:ext cx="151711" cy="131101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47" name="Ellipse 46"/>
              <p:cNvSpPr/>
              <p:nvPr/>
            </p:nvSpPr>
            <p:spPr>
              <a:xfrm flipH="1">
                <a:off x="2702610" y="2994915"/>
                <a:ext cx="102013" cy="98282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48" name="Ellipse 47"/>
              <p:cNvSpPr/>
              <p:nvPr/>
            </p:nvSpPr>
            <p:spPr>
              <a:xfrm flipH="1">
                <a:off x="1831070" y="3240783"/>
                <a:ext cx="86727" cy="98281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49" name="Ellipse 48"/>
              <p:cNvSpPr/>
              <p:nvPr/>
            </p:nvSpPr>
            <p:spPr>
              <a:xfrm flipH="1">
                <a:off x="2620732" y="3378690"/>
                <a:ext cx="101198" cy="93711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50" name="Ellipse 49"/>
              <p:cNvSpPr/>
              <p:nvPr/>
            </p:nvSpPr>
            <p:spPr>
              <a:xfrm flipH="1">
                <a:off x="2348237" y="3730403"/>
                <a:ext cx="119612" cy="116525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51" name="Ellipse 50"/>
              <p:cNvSpPr/>
              <p:nvPr/>
            </p:nvSpPr>
            <p:spPr>
              <a:xfrm flipH="1">
                <a:off x="1854523" y="3734450"/>
                <a:ext cx="98995" cy="112478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grpSp>
          <p:nvGrpSpPr>
            <p:cNvPr id="7" name="Groupe 82"/>
            <p:cNvGrpSpPr>
              <a:grpSpLocks/>
            </p:cNvGrpSpPr>
            <p:nvPr/>
          </p:nvGrpSpPr>
          <p:grpSpPr bwMode="auto">
            <a:xfrm>
              <a:off x="2805555" y="2356671"/>
              <a:ext cx="1571625" cy="1800225"/>
              <a:chOff x="1390133" y="2399618"/>
              <a:chExt cx="1571625" cy="1800225"/>
            </a:xfrm>
          </p:grpSpPr>
          <p:pic>
            <p:nvPicPr>
              <p:cNvPr id="10" name="Image 8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90133" y="2399618"/>
                <a:ext cx="1571625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Ellipse 10"/>
              <p:cNvSpPr/>
              <p:nvPr/>
            </p:nvSpPr>
            <p:spPr>
              <a:xfrm flipH="1">
                <a:off x="2113422" y="2543592"/>
                <a:ext cx="343877" cy="32043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12" name="Ellipse 11"/>
              <p:cNvSpPr/>
              <p:nvPr/>
            </p:nvSpPr>
            <p:spPr>
              <a:xfrm flipH="1">
                <a:off x="2341930" y="2847781"/>
                <a:ext cx="343877" cy="320431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 flipH="1">
                <a:off x="1941484" y="2864023"/>
                <a:ext cx="343877" cy="320431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 flipH="1">
                <a:off x="2154471" y="3184454"/>
                <a:ext cx="343877" cy="320431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 flipH="1">
                <a:off x="1913755" y="3466384"/>
                <a:ext cx="343877" cy="320431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 flipH="1">
                <a:off x="1941484" y="2716679"/>
                <a:ext cx="124495" cy="131101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 flipH="1">
                <a:off x="1804476" y="2863815"/>
                <a:ext cx="152400" cy="131101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 flipH="1">
                <a:off x="1822668" y="3046082"/>
                <a:ext cx="124495" cy="131101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19" name="Ellipse 18"/>
              <p:cNvSpPr/>
              <p:nvPr/>
            </p:nvSpPr>
            <p:spPr>
              <a:xfrm flipH="1">
                <a:off x="1961711" y="3289924"/>
                <a:ext cx="151711" cy="13110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 flipH="1">
                <a:off x="2541011" y="3210850"/>
                <a:ext cx="151711" cy="131101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1" name="Ellipse 20"/>
              <p:cNvSpPr/>
              <p:nvPr/>
            </p:nvSpPr>
            <p:spPr>
              <a:xfrm flipH="1">
                <a:off x="2504099" y="3499449"/>
                <a:ext cx="151711" cy="13110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2" name="Ellipse 21"/>
              <p:cNvSpPr/>
              <p:nvPr/>
            </p:nvSpPr>
            <p:spPr>
              <a:xfrm flipH="1">
                <a:off x="2160222" y="3797621"/>
                <a:ext cx="151711" cy="131101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3" name="Ellipse 22"/>
              <p:cNvSpPr/>
              <p:nvPr/>
            </p:nvSpPr>
            <p:spPr>
              <a:xfrm flipH="1">
                <a:off x="1972207" y="3863171"/>
                <a:ext cx="151711" cy="131101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 flipH="1">
                <a:off x="2317888" y="3550824"/>
                <a:ext cx="151711" cy="131101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5" name="Ellipse 24"/>
              <p:cNvSpPr/>
              <p:nvPr/>
            </p:nvSpPr>
            <p:spPr>
              <a:xfrm flipH="1">
                <a:off x="2495697" y="2669779"/>
                <a:ext cx="151711" cy="131101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6" name="Ellipse 25"/>
              <p:cNvSpPr/>
              <p:nvPr/>
            </p:nvSpPr>
            <p:spPr>
              <a:xfrm flipH="1">
                <a:off x="2702610" y="2994915"/>
                <a:ext cx="102013" cy="98282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7" name="Ellipse 26"/>
              <p:cNvSpPr/>
              <p:nvPr/>
            </p:nvSpPr>
            <p:spPr>
              <a:xfrm flipH="1">
                <a:off x="1831070" y="3240783"/>
                <a:ext cx="86727" cy="98281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8" name="Ellipse 27"/>
              <p:cNvSpPr/>
              <p:nvPr/>
            </p:nvSpPr>
            <p:spPr>
              <a:xfrm flipH="1">
                <a:off x="2620732" y="3378690"/>
                <a:ext cx="101198" cy="93711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29" name="Ellipse 28"/>
              <p:cNvSpPr/>
              <p:nvPr/>
            </p:nvSpPr>
            <p:spPr>
              <a:xfrm flipH="1">
                <a:off x="2348237" y="3730403"/>
                <a:ext cx="119612" cy="116525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30" name="Ellipse 29"/>
              <p:cNvSpPr/>
              <p:nvPr/>
            </p:nvSpPr>
            <p:spPr>
              <a:xfrm flipH="1">
                <a:off x="1854523" y="3734450"/>
                <a:ext cx="98995" cy="112478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013243" y="1811793"/>
              <a:ext cx="1951175" cy="707886"/>
            </a:xfrm>
            <a:prstGeom prst="rect">
              <a:avLst/>
            </a:prstGeom>
            <a:noFill/>
            <a:ln w="349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40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9FF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fr-FR" sz="40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ante</a:t>
              </a:r>
              <a:r>
                <a:rPr lang="fr-FR" sz="40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CC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fr-FR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94597" y="3924133"/>
              <a:ext cx="3233578" cy="707886"/>
            </a:xfrm>
            <a:prstGeom prst="rect">
              <a:avLst/>
            </a:prstGeom>
            <a:noFill/>
            <a:ln w="349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fr-FR" sz="40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40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olykystos</a:t>
              </a:r>
              <a:r>
                <a:rPr lang="fr-FR" sz="40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fr-FR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2" name="Picture 6" descr="Logo_CHU_Nan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6" y="5392296"/>
            <a:ext cx="17192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ITU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38203"/>
            <a:ext cx="21828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28" descr="genkyst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2669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rgbClr val="7030A0"/>
                </a:solidFill>
              </a:rPr>
              <a:t>Insuffisance rénale terminale à l’inclusion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0D46B-9B38-4A08-8745-D734F47672ED}" type="datetime1">
              <a:rPr lang="fr-FR" smtClean="0"/>
              <a:pPr>
                <a:defRPr/>
              </a:pPr>
              <a:t>22/03/2017</a:t>
            </a:fld>
            <a:endParaRPr lang="fr-FR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34A77-A0DE-4CD7-9529-A1DF2C460160}" type="slidenum">
              <a:rPr lang="fr-FR" altLang="en-US" smtClean="0"/>
              <a:pPr>
                <a:defRPr/>
              </a:pPr>
              <a:t>10</a:t>
            </a:fld>
            <a:endParaRPr lang="fr-FR" altLang="en-US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955862"/>
              </p:ext>
            </p:extLst>
          </p:nvPr>
        </p:nvGraphicFramePr>
        <p:xfrm>
          <a:off x="457200" y="1412875"/>
          <a:ext cx="82296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40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smtClean="0">
                <a:solidFill>
                  <a:srgbClr val="7030A0"/>
                </a:solidFill>
              </a:rPr>
              <a:t>Résultats obtenus à partir du registre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250825" y="1340768"/>
            <a:ext cx="864235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altLang="fr-FR" sz="2800" dirty="0" smtClean="0"/>
              <a:t>Etude des </a:t>
            </a:r>
            <a:r>
              <a:rPr lang="fr-FR" altLang="fr-FR" sz="2800" dirty="0" smtClean="0">
                <a:solidFill>
                  <a:srgbClr val="0070C0"/>
                </a:solidFill>
              </a:rPr>
              <a:t>mutations des gènes  </a:t>
            </a:r>
            <a:r>
              <a:rPr lang="fr-FR" altLang="fr-FR" sz="2800" dirty="0" smtClean="0"/>
              <a:t> </a:t>
            </a:r>
          </a:p>
          <a:p>
            <a:pPr marL="0" indent="0">
              <a:buNone/>
            </a:pPr>
            <a:endParaRPr lang="fr-FR" altLang="fr-FR" sz="2800" dirty="0" smtClean="0"/>
          </a:p>
          <a:p>
            <a:pPr marL="0" indent="0">
              <a:buNone/>
            </a:pPr>
            <a:r>
              <a:rPr lang="fr-FR" altLang="fr-FR" sz="2800" dirty="0" smtClean="0"/>
              <a:t>	</a:t>
            </a:r>
            <a:r>
              <a:rPr lang="fr-FR" altLang="fr-FR" sz="2800" dirty="0"/>
              <a:t> </a:t>
            </a:r>
            <a:r>
              <a:rPr lang="fr-FR" altLang="fr-FR" sz="2800" dirty="0" smtClean="0"/>
              <a:t>    mutations </a:t>
            </a:r>
            <a:r>
              <a:rPr lang="fr-FR" altLang="fr-FR" sz="2800" dirty="0" err="1" smtClean="0"/>
              <a:t>troncantes</a:t>
            </a:r>
            <a:r>
              <a:rPr lang="fr-FR" altLang="fr-FR" sz="2800" dirty="0" smtClean="0"/>
              <a:t> *: 65%</a:t>
            </a:r>
          </a:p>
          <a:p>
            <a:pPr marL="0" indent="0">
              <a:buNone/>
            </a:pPr>
            <a:r>
              <a:rPr lang="fr-FR" altLang="fr-FR" sz="2800" dirty="0" smtClean="0">
                <a:solidFill>
                  <a:srgbClr val="0070C0"/>
                </a:solidFill>
              </a:rPr>
              <a:t>PKD1</a:t>
            </a:r>
            <a:r>
              <a:rPr lang="fr-FR" altLang="fr-FR" sz="2800" dirty="0" smtClean="0"/>
              <a:t>     </a:t>
            </a:r>
          </a:p>
          <a:p>
            <a:pPr marL="0" indent="0">
              <a:buNone/>
            </a:pPr>
            <a:r>
              <a:rPr lang="fr-FR" altLang="fr-FR" sz="2800" dirty="0" smtClean="0"/>
              <a:t>	</a:t>
            </a:r>
            <a:r>
              <a:rPr lang="fr-FR" altLang="fr-FR" sz="2800" dirty="0"/>
              <a:t> </a:t>
            </a:r>
            <a:r>
              <a:rPr lang="fr-FR" altLang="fr-FR" sz="2800" dirty="0" smtClean="0"/>
              <a:t>    mutations non </a:t>
            </a:r>
            <a:r>
              <a:rPr lang="fr-FR" altLang="fr-FR" sz="2800" dirty="0" err="1" smtClean="0"/>
              <a:t>troncantes</a:t>
            </a:r>
            <a:r>
              <a:rPr lang="fr-FR" altLang="fr-FR" sz="2800" dirty="0" smtClean="0"/>
              <a:t>**:</a:t>
            </a:r>
            <a:r>
              <a:rPr lang="fr-FR" altLang="fr-FR" sz="2800" dirty="0" smtClean="0">
                <a:solidFill>
                  <a:srgbClr val="FF0000"/>
                </a:solidFill>
              </a:rPr>
              <a:t> </a:t>
            </a:r>
            <a:r>
              <a:rPr lang="fr-FR" altLang="fr-FR" sz="2800" dirty="0" smtClean="0"/>
              <a:t>35%</a:t>
            </a:r>
          </a:p>
          <a:p>
            <a:pPr marL="0" indent="0">
              <a:buNone/>
            </a:pPr>
            <a:r>
              <a:rPr lang="fr-FR" altLang="fr-FR" sz="2800" dirty="0" smtClean="0"/>
              <a:t>	</a:t>
            </a:r>
          </a:p>
          <a:p>
            <a:pPr marL="0" indent="0">
              <a:buNone/>
            </a:pPr>
            <a:r>
              <a:rPr lang="fr-FR" altLang="fr-FR" sz="2800" dirty="0" smtClean="0"/>
              <a:t>	    </a:t>
            </a:r>
          </a:p>
          <a:p>
            <a:pPr marL="0" indent="0">
              <a:buNone/>
            </a:pPr>
            <a:r>
              <a:rPr lang="fr-FR" altLang="fr-FR" sz="2800" dirty="0"/>
              <a:t>	 </a:t>
            </a:r>
            <a:r>
              <a:rPr lang="fr-FR" altLang="fr-FR" sz="2800" dirty="0" smtClean="0"/>
              <a:t>    mutations </a:t>
            </a:r>
            <a:r>
              <a:rPr lang="fr-FR" altLang="fr-FR" sz="2800" dirty="0" err="1" smtClean="0"/>
              <a:t>troncantes</a:t>
            </a:r>
            <a:r>
              <a:rPr lang="fr-FR" altLang="fr-FR" sz="2800" dirty="0" smtClean="0"/>
              <a:t>: 93,7%</a:t>
            </a:r>
          </a:p>
          <a:p>
            <a:pPr marL="0" indent="0">
              <a:buNone/>
            </a:pPr>
            <a:r>
              <a:rPr lang="fr-FR" altLang="fr-FR" sz="2800" dirty="0" smtClean="0">
                <a:solidFill>
                  <a:srgbClr val="0070C0"/>
                </a:solidFill>
              </a:rPr>
              <a:t>PKD2</a:t>
            </a:r>
          </a:p>
          <a:p>
            <a:pPr marL="0" indent="0">
              <a:buNone/>
            </a:pPr>
            <a:r>
              <a:rPr lang="fr-FR" altLang="fr-FR" sz="2800" dirty="0"/>
              <a:t>	 </a:t>
            </a:r>
            <a:r>
              <a:rPr lang="fr-FR" altLang="fr-FR" sz="2800" dirty="0" smtClean="0"/>
              <a:t>    mutations non </a:t>
            </a:r>
            <a:r>
              <a:rPr lang="fr-FR" altLang="fr-FR" sz="2800" dirty="0" err="1" smtClean="0"/>
              <a:t>troncantes</a:t>
            </a:r>
            <a:r>
              <a:rPr lang="fr-FR" altLang="fr-FR" sz="2800" dirty="0" smtClean="0"/>
              <a:t>: 6,6%</a:t>
            </a:r>
          </a:p>
          <a:p>
            <a:pPr marL="0" indent="0">
              <a:buNone/>
            </a:pPr>
            <a:r>
              <a:rPr lang="fr-FR" altLang="fr-FR" sz="28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fr-FR" altLang="fr-FR" sz="2400" dirty="0" smtClean="0">
                <a:solidFill>
                  <a:srgbClr val="0070C0"/>
                </a:solidFill>
              </a:rPr>
              <a:t>Un nouveau gène récemment découvert: GANAB</a:t>
            </a:r>
            <a:r>
              <a:rPr lang="fr-FR" altLang="fr-FR" sz="2400" dirty="0" smtClean="0"/>
              <a:t>. En cours d’étude</a:t>
            </a:r>
          </a:p>
          <a:p>
            <a:pPr marL="0" indent="0">
              <a:buNone/>
            </a:pPr>
            <a:endParaRPr lang="fr-FR" altLang="fr-FR" sz="1900" dirty="0" smtClean="0"/>
          </a:p>
          <a:p>
            <a:pPr marL="0" indent="0">
              <a:buNone/>
            </a:pPr>
            <a:r>
              <a:rPr lang="fr-FR" altLang="fr-FR" sz="1900" dirty="0" smtClean="0"/>
              <a:t>*: </a:t>
            </a:r>
            <a:r>
              <a:rPr lang="fr-FR" altLang="fr-FR" sz="1900" dirty="0" err="1" smtClean="0"/>
              <a:t>troncante</a:t>
            </a:r>
            <a:r>
              <a:rPr lang="fr-FR" altLang="fr-FR" sz="1900" dirty="0" smtClean="0"/>
              <a:t> = le gène est très abimé par la mutation   ** non </a:t>
            </a:r>
            <a:r>
              <a:rPr lang="fr-FR" altLang="fr-FR" sz="1900" dirty="0" err="1" smtClean="0"/>
              <a:t>troncante</a:t>
            </a:r>
            <a:r>
              <a:rPr lang="fr-FR" altLang="fr-FR" sz="1900" dirty="0" smtClean="0"/>
              <a:t> =  le gène est peu touché</a:t>
            </a:r>
          </a:p>
        </p:txBody>
      </p:sp>
      <p:sp>
        <p:nvSpPr>
          <p:cNvPr id="2" name="Accolade ouvrante 1"/>
          <p:cNvSpPr/>
          <p:nvPr/>
        </p:nvSpPr>
        <p:spPr>
          <a:xfrm>
            <a:off x="1282608" y="1988840"/>
            <a:ext cx="360040" cy="158417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97" y="2645397"/>
            <a:ext cx="220637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colade ouvrante 2"/>
          <p:cNvSpPr/>
          <p:nvPr/>
        </p:nvSpPr>
        <p:spPr>
          <a:xfrm>
            <a:off x="1462628" y="4077072"/>
            <a:ext cx="180020" cy="14401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4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7030A0"/>
                </a:solidFill>
              </a:rPr>
              <a:t>Exemple d’un courrier de résultat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7838"/>
            <a:ext cx="8136904" cy="37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7030A0"/>
                </a:solidFill>
              </a:rPr>
              <a:t>Relation entre l’évolution de l’insuffisance rénale et le type de mutation</a:t>
            </a:r>
            <a:endParaRPr lang="fr-FR" sz="36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637672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78028" y="1885906"/>
            <a:ext cx="19442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mutations </a:t>
            </a:r>
            <a:r>
              <a:rPr lang="fr-FR" sz="2000" dirty="0" err="1" smtClean="0"/>
              <a:t>troncantes</a:t>
            </a:r>
            <a:r>
              <a:rPr lang="fr-FR" sz="2000" dirty="0" smtClean="0"/>
              <a:t> sont plus sévères et sont associées à une insuffisance rénale terminale plus </a:t>
            </a:r>
            <a:r>
              <a:rPr lang="fr-FR" sz="2000" dirty="0" smtClean="0"/>
              <a:t>précoce</a:t>
            </a:r>
          </a:p>
          <a:p>
            <a:r>
              <a:rPr lang="fr-FR" sz="2000" dirty="0" smtClean="0"/>
              <a:t>Les mutations PKD2 sont les moins sévères. Les PKD1 non </a:t>
            </a:r>
            <a:r>
              <a:rPr lang="fr-FR" sz="2000" dirty="0" err="1" smtClean="0"/>
              <a:t>troncantes</a:t>
            </a:r>
            <a:r>
              <a:rPr lang="fr-FR" sz="2000" dirty="0" smtClean="0"/>
              <a:t> sont intermédiaires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602128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Age d’arrivée au stade terminal de l’IRC (= avoir besoin de dialyse ou </a:t>
            </a:r>
            <a:r>
              <a:rPr lang="fr-FR" dirty="0" smtClean="0"/>
              <a:t>de greffe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15616" y="3429000"/>
            <a:ext cx="44644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31640" y="397852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 50% des patients sont </a:t>
            </a:r>
            <a:r>
              <a:rPr lang="fr-FR" dirty="0" smtClean="0"/>
              <a:t>au stade terminal 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707904" y="3429000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644008" y="3429000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580112" y="3429000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920665" y="3464133"/>
            <a:ext cx="720080" cy="29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915816" y="3464133"/>
            <a:ext cx="2592288" cy="1405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131840" y="3464133"/>
            <a:ext cx="1512168" cy="93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smtClean="0">
                <a:solidFill>
                  <a:srgbClr val="7030A0"/>
                </a:solidFill>
              </a:rPr>
              <a:t>Résultats obtenus à partir du registre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altLang="fr-FR" dirty="0" smtClean="0"/>
          </a:p>
          <a:p>
            <a:r>
              <a:rPr lang="fr-FR" altLang="fr-FR" dirty="0" smtClean="0"/>
              <a:t>Validation d’un </a:t>
            </a:r>
            <a:r>
              <a:rPr lang="fr-FR" altLang="fr-FR" dirty="0" smtClean="0">
                <a:solidFill>
                  <a:srgbClr val="0070C0"/>
                </a:solidFill>
              </a:rPr>
              <a:t>score prédictif de l’IRC: </a:t>
            </a:r>
            <a:r>
              <a:rPr lang="fr-FR" altLang="fr-FR" dirty="0" smtClean="0"/>
              <a:t>4 facteurs</a:t>
            </a:r>
          </a:p>
          <a:p>
            <a:pPr lvl="1"/>
            <a:r>
              <a:rPr lang="fr-FR" altLang="fr-FR" dirty="0" smtClean="0"/>
              <a:t>Sexe masculin</a:t>
            </a:r>
          </a:p>
          <a:p>
            <a:pPr lvl="1"/>
            <a:r>
              <a:rPr lang="fr-FR" altLang="fr-FR" dirty="0" smtClean="0"/>
              <a:t>Hypertension avant l’âge de 35 ans</a:t>
            </a:r>
          </a:p>
          <a:p>
            <a:pPr lvl="1"/>
            <a:r>
              <a:rPr lang="fr-FR" altLang="fr-FR" dirty="0" smtClean="0"/>
              <a:t>Manifestations de la PKR avant l’âge de 35 ans: saignement, infection d’un kyste, douleurs </a:t>
            </a:r>
            <a:r>
              <a:rPr lang="fr-FR" altLang="fr-FR" dirty="0" err="1" smtClean="0"/>
              <a:t>etc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Type de mutation </a:t>
            </a:r>
            <a:r>
              <a:rPr lang="fr-FR" altLang="fr-FR" dirty="0" err="1" smtClean="0"/>
              <a:t>troncante</a:t>
            </a:r>
            <a:r>
              <a:rPr lang="fr-FR" altLang="fr-FR" dirty="0" smtClean="0"/>
              <a:t> </a:t>
            </a:r>
            <a:r>
              <a:rPr lang="fr-FR" altLang="fr-FR" dirty="0" smtClean="0"/>
              <a:t>ou non</a:t>
            </a:r>
          </a:p>
        </p:txBody>
      </p:sp>
    </p:spTree>
    <p:extLst>
      <p:ext uri="{BB962C8B-B14F-4D97-AF65-F5344CB8AC3E}">
        <p14:creationId xmlns:p14="http://schemas.microsoft.com/office/powerpoint/2010/main" val="34673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7030A0"/>
                </a:solidFill>
              </a:rPr>
              <a:t>Validation d’un score prédictif d’évolution vers l’IRC terminale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7030A0"/>
                </a:solidFill>
              </a:rPr>
              <a:t>Sexe</a:t>
            </a:r>
          </a:p>
          <a:p>
            <a:pPr marL="0" indent="0">
              <a:buNone/>
            </a:pPr>
            <a:r>
              <a:rPr lang="fr-FR" sz="2400" dirty="0" smtClean="0"/>
              <a:t>Femme   	0</a:t>
            </a:r>
          </a:p>
          <a:p>
            <a:pPr marL="0" indent="0">
              <a:buNone/>
            </a:pPr>
            <a:r>
              <a:rPr lang="fr-FR" sz="2400" dirty="0" smtClean="0"/>
              <a:t>Homme  	1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7030A0"/>
                </a:solidFill>
              </a:rPr>
              <a:t>	Hypertension avant 35 ans</a:t>
            </a:r>
          </a:p>
          <a:p>
            <a:pPr marL="0" indent="0">
              <a:buNone/>
            </a:pPr>
            <a:r>
              <a:rPr lang="fr-FR" sz="2400" dirty="0" smtClean="0"/>
              <a:t>		Non 	     	0</a:t>
            </a:r>
          </a:p>
          <a:p>
            <a:pPr marL="0" indent="0">
              <a:buNone/>
            </a:pPr>
            <a:r>
              <a:rPr lang="fr-FR" sz="2400" dirty="0" smtClean="0"/>
              <a:t>		Oui          	2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7030A0"/>
                </a:solidFill>
              </a:rPr>
              <a:t>			Manifestations PKR avant 35 ans</a:t>
            </a:r>
          </a:p>
          <a:p>
            <a:pPr marL="0" indent="0">
              <a:buNone/>
            </a:pPr>
            <a:r>
              <a:rPr lang="fr-FR" sz="2400" dirty="0" smtClean="0"/>
              <a:t>			Non        	0</a:t>
            </a:r>
          </a:p>
          <a:p>
            <a:pPr marL="0" indent="0">
              <a:buNone/>
            </a:pPr>
            <a:r>
              <a:rPr lang="fr-FR" sz="2400" dirty="0" smtClean="0"/>
              <a:t>			Oui         	2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7030A0"/>
                </a:solidFill>
              </a:rPr>
              <a:t>				Mutation</a:t>
            </a:r>
          </a:p>
          <a:p>
            <a:pPr marL="0" indent="0">
              <a:buNone/>
            </a:pPr>
            <a:r>
              <a:rPr lang="fr-FR" sz="2400" dirty="0" smtClean="0"/>
              <a:t>					PKD2			0</a:t>
            </a:r>
          </a:p>
          <a:p>
            <a:pPr marL="0" indent="0">
              <a:buNone/>
            </a:pPr>
            <a:r>
              <a:rPr lang="fr-FR" sz="2400" dirty="0" smtClean="0"/>
              <a:t>					PKD1 non </a:t>
            </a:r>
            <a:r>
              <a:rPr lang="fr-FR" sz="2400" dirty="0" err="1" smtClean="0"/>
              <a:t>troncante</a:t>
            </a:r>
            <a:r>
              <a:rPr lang="fr-FR" sz="2400" dirty="0" smtClean="0"/>
              <a:t> </a:t>
            </a:r>
            <a:r>
              <a:rPr lang="fr-FR" sz="2400" dirty="0" smtClean="0"/>
              <a:t>	2</a:t>
            </a:r>
          </a:p>
          <a:p>
            <a:pPr marL="0" indent="0">
              <a:buNone/>
            </a:pPr>
            <a:r>
              <a:rPr lang="fr-FR" sz="2400" dirty="0" smtClean="0"/>
              <a:t>					PKD1 </a:t>
            </a:r>
            <a:r>
              <a:rPr lang="fr-FR" sz="2400" dirty="0" err="1" smtClean="0"/>
              <a:t>troncante</a:t>
            </a:r>
            <a:r>
              <a:rPr lang="fr-FR" sz="2400" dirty="0" smtClean="0"/>
              <a:t>		4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245462" y="4869160"/>
            <a:ext cx="375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Faible risque: 0-3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Risque intermédiaire: 4-6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Fort risque: 7-9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7030A0"/>
                </a:solidFill>
              </a:rPr>
              <a:t>Validation d’un score prédictif</a:t>
            </a:r>
            <a:endParaRPr lang="fr-FR" sz="36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5400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1599" y="2708920"/>
            <a:ext cx="30243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Faible risque: 0-3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Risque intermédiaire: 4-6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Fort risque: 7-9</a:t>
            </a:r>
          </a:p>
          <a:p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283968" y="3632249"/>
            <a:ext cx="3240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228184" y="3632249"/>
            <a:ext cx="72008" cy="2028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732240" y="3632249"/>
            <a:ext cx="72008" cy="2028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524328" y="3632249"/>
            <a:ext cx="0" cy="2028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390468" y="2492896"/>
            <a:ext cx="183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= 50% des patients sont au stade terminal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5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7030A0"/>
                </a:solidFill>
              </a:rPr>
              <a:t>Conclusion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Le registre GENKYST </a:t>
            </a:r>
            <a:r>
              <a:rPr lang="fr-FR" dirty="0" smtClean="0"/>
              <a:t>est suivi de </a:t>
            </a:r>
            <a:r>
              <a:rPr lang="fr-FR" dirty="0" smtClean="0"/>
              <a:t>l’étude </a:t>
            </a:r>
            <a:r>
              <a:rPr lang="fr-FR" dirty="0" smtClean="0">
                <a:solidFill>
                  <a:srgbClr val="0070C0"/>
                </a:solidFill>
              </a:rPr>
              <a:t>GENQUEST </a:t>
            </a:r>
            <a:r>
              <a:rPr lang="fr-FR" dirty="0" smtClean="0"/>
              <a:t>en cours actuellement</a:t>
            </a:r>
            <a:endParaRPr lang="fr-FR" dirty="0" smtClean="0"/>
          </a:p>
          <a:p>
            <a:r>
              <a:rPr lang="fr-FR" dirty="0" smtClean="0"/>
              <a:t>Son intérêt est certain pour</a:t>
            </a:r>
            <a:r>
              <a:rPr lang="fr-FR" dirty="0" smtClean="0"/>
              <a:t> </a:t>
            </a:r>
            <a:endParaRPr lang="fr-FR" dirty="0" smtClean="0"/>
          </a:p>
          <a:p>
            <a:pPr lvl="1"/>
            <a:r>
              <a:rPr lang="fr-FR" dirty="0" smtClean="0"/>
              <a:t>Mieux connaitre les mutations de PKD1 et PKD2. Un nouveau gène découvert. Intérêt  à étudier des familles</a:t>
            </a:r>
          </a:p>
          <a:p>
            <a:pPr lvl="1"/>
            <a:r>
              <a:rPr lang="fr-FR" dirty="0" smtClean="0"/>
              <a:t>Relation démontrée entre le type de mutation du gène et l’évolution de l’IRC: </a:t>
            </a:r>
            <a:r>
              <a:rPr lang="fr-FR" dirty="0" smtClean="0"/>
              <a:t>intérêt prédictif</a:t>
            </a:r>
            <a:endParaRPr lang="fr-FR" dirty="0" smtClean="0"/>
          </a:p>
          <a:p>
            <a:pPr lvl="1"/>
            <a:r>
              <a:rPr lang="fr-FR" dirty="0" smtClean="0"/>
              <a:t>Intérêt du </a:t>
            </a:r>
            <a:r>
              <a:rPr lang="fr-FR" dirty="0" smtClean="0"/>
              <a:t>score pour sélectionner les personnes pouvant bénéficier des traitements existants et à venir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8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600" dirty="0" smtClean="0">
                <a:solidFill>
                  <a:srgbClr val="7030A0"/>
                </a:solidFill>
              </a:rPr>
              <a:t> </a:t>
            </a:r>
            <a:r>
              <a:rPr lang="fr-FR" sz="3600" dirty="0" smtClean="0">
                <a:solidFill>
                  <a:srgbClr val="7030A0"/>
                </a:solidFill>
              </a:rPr>
              <a:t>GENKYST: qu’est ce que c’est ?</a:t>
            </a:r>
            <a:endParaRPr lang="fr-FR" altLang="fr-FR" sz="3600" dirty="0" smtClean="0">
              <a:solidFill>
                <a:srgbClr val="7030A0"/>
              </a:solidFill>
            </a:endParaRPr>
          </a:p>
        </p:txBody>
      </p:sp>
      <p:sp>
        <p:nvSpPr>
          <p:cNvPr id="22531" name="Rectangle 102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 dirty="0"/>
              <a:t>U</a:t>
            </a:r>
            <a:r>
              <a:rPr lang="fr-FR" altLang="fr-FR" dirty="0" smtClean="0"/>
              <a:t>n registre breton de la </a:t>
            </a:r>
            <a:r>
              <a:rPr lang="fr-FR" altLang="fr-FR" dirty="0" err="1" smtClean="0"/>
              <a:t>polykystose</a:t>
            </a:r>
            <a:r>
              <a:rPr lang="fr-FR" altLang="fr-FR" dirty="0" smtClean="0"/>
              <a:t> autosomique dominante (PKAD) afin d’établir : </a:t>
            </a:r>
          </a:p>
          <a:p>
            <a:pPr>
              <a:buFont typeface="Arial" charset="0"/>
              <a:buNone/>
            </a:pPr>
            <a:endParaRPr lang="fr-FR" altLang="fr-FR" dirty="0" smtClean="0"/>
          </a:p>
          <a:p>
            <a:pPr lvl="1"/>
            <a:r>
              <a:rPr lang="fr-FR" altLang="fr-FR" dirty="0" smtClean="0"/>
              <a:t>Prévalence de la PKAD dans les 5 départements bretons (1 naissance/400 ou sur 1000 ?)</a:t>
            </a:r>
          </a:p>
          <a:p>
            <a:pPr lvl="1"/>
            <a:r>
              <a:rPr lang="fr-FR" altLang="fr-FR" dirty="0" smtClean="0"/>
              <a:t>Etudier les mutations des gènes (436 connues pour PKD1, 115 pour PKD2)</a:t>
            </a:r>
          </a:p>
          <a:p>
            <a:pPr lvl="1"/>
            <a:r>
              <a:rPr lang="fr-FR" dirty="0" smtClean="0">
                <a:cs typeface="Calibri"/>
              </a:rPr>
              <a:t>Etudier </a:t>
            </a:r>
            <a:r>
              <a:rPr lang="fr-FR" dirty="0">
                <a:cs typeface="Calibri"/>
              </a:rPr>
              <a:t>l</a:t>
            </a:r>
            <a:r>
              <a:rPr lang="fr-FR" dirty="0" smtClean="0">
                <a:cs typeface="Calibri"/>
              </a:rPr>
              <a:t>es </a:t>
            </a:r>
            <a:r>
              <a:rPr lang="fr-FR" dirty="0">
                <a:cs typeface="Calibri"/>
              </a:rPr>
              <a:t>facteurs cliniques et génétiques influençant </a:t>
            </a:r>
            <a:r>
              <a:rPr lang="fr-FR" dirty="0" smtClean="0">
                <a:cs typeface="Calibri"/>
              </a:rPr>
              <a:t>l’</a:t>
            </a:r>
            <a:r>
              <a:rPr lang="fr-FR" altLang="ja-JP" dirty="0" smtClean="0">
                <a:cs typeface="Calibri"/>
              </a:rPr>
              <a:t>évolution </a:t>
            </a:r>
            <a:r>
              <a:rPr lang="fr-FR" altLang="ja-JP" dirty="0">
                <a:cs typeface="Calibri"/>
              </a:rPr>
              <a:t>clinique </a:t>
            </a:r>
            <a:r>
              <a:rPr lang="fr-FR" altLang="ja-JP" dirty="0" smtClean="0">
                <a:cs typeface="Calibri"/>
              </a:rPr>
              <a:t>de la maladie et sa </a:t>
            </a:r>
            <a:r>
              <a:rPr lang="fr-FR" altLang="ja-JP" dirty="0">
                <a:cs typeface="Calibri"/>
              </a:rPr>
              <a:t>réponse au traitement </a:t>
            </a:r>
            <a:r>
              <a:rPr lang="fr-FR" altLang="ja-JP" dirty="0" smtClean="0">
                <a:cs typeface="Calibri"/>
              </a:rPr>
              <a:t> 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17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rgbClr val="7030A0"/>
                </a:solidFill>
              </a:rPr>
              <a:t>Liste des centres </a:t>
            </a:r>
            <a:r>
              <a:rPr lang="fr-FR" sz="3200" dirty="0" err="1" smtClean="0">
                <a:solidFill>
                  <a:srgbClr val="7030A0"/>
                </a:solidFill>
              </a:rPr>
              <a:t>Genkyst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219256" cy="365125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                                               </a:t>
            </a:r>
            <a:r>
              <a:rPr lang="fr-FR" sz="2400" b="1" dirty="0" smtClean="0"/>
              <a:t>23 hôpitaux, 143 néphrologues </a:t>
            </a:r>
            <a:endParaRPr lang="fr-FR" altLang="en-US" sz="2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en-US" dirty="0" smtClean="0"/>
              <a:t> </a:t>
            </a:r>
            <a:endParaRPr lang="fr-FR" alt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5436000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07504" y="1556792"/>
            <a:ext cx="2808312" cy="460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400" dirty="0"/>
              <a:t>5 départements participant au registre, rassemblant une population totale de </a:t>
            </a:r>
            <a:r>
              <a:rPr lang="fr-FR" altLang="fr-FR" sz="2400" dirty="0">
                <a:solidFill>
                  <a:srgbClr val="7030A0"/>
                </a:solidFill>
              </a:rPr>
              <a:t>4,3 millions d’habitants</a:t>
            </a:r>
          </a:p>
          <a:p>
            <a:pPr>
              <a:lnSpc>
                <a:spcPct val="90000"/>
              </a:lnSpc>
            </a:pPr>
            <a:endParaRPr lang="fr-FR" altLang="fr-FR" dirty="0" smtClean="0"/>
          </a:p>
          <a:p>
            <a:pPr>
              <a:lnSpc>
                <a:spcPct val="90000"/>
              </a:lnSpc>
            </a:pPr>
            <a:r>
              <a:rPr lang="fr-FR" altLang="fr-FR" sz="2400" dirty="0" smtClean="0"/>
              <a:t>4 </a:t>
            </a:r>
            <a:r>
              <a:rPr lang="fr-FR" altLang="fr-FR" sz="2400" dirty="0"/>
              <a:t>régions participantes, rassemblant une population totale de </a:t>
            </a:r>
            <a:r>
              <a:rPr lang="fr-FR" altLang="fr-FR" sz="2400" dirty="0">
                <a:solidFill>
                  <a:srgbClr val="7030A0"/>
                </a:solidFill>
              </a:rPr>
              <a:t>10,8 millions d’habitants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8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altLang="fr-FR" dirty="0" smtClean="0">
                <a:solidFill>
                  <a:srgbClr val="7030A0"/>
                </a:solidFill>
              </a:rPr>
              <a:t>Recueil de données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600200" y="990600"/>
            <a:ext cx="4191000" cy="15240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600" b="1"/>
              <a:t>Questionnaire Epidémiologique</a:t>
            </a:r>
          </a:p>
          <a:p>
            <a:pPr lvl="1" algn="ctr"/>
            <a:r>
              <a:rPr lang="fr-FR" altLang="fr-FR" sz="1600"/>
              <a:t>Démographie, </a:t>
            </a:r>
          </a:p>
          <a:p>
            <a:pPr lvl="1" algn="ctr"/>
            <a:r>
              <a:rPr lang="fr-FR" altLang="fr-FR" sz="1600"/>
              <a:t>PKR et IR, </a:t>
            </a:r>
          </a:p>
          <a:p>
            <a:pPr lvl="1" algn="ctr"/>
            <a:r>
              <a:rPr lang="fr-FR" altLang="fr-FR" sz="1600"/>
              <a:t>Atteintes associées,</a:t>
            </a:r>
          </a:p>
          <a:p>
            <a:pPr lvl="1" algn="ctr"/>
            <a:r>
              <a:rPr lang="fr-FR" altLang="fr-FR" sz="1600"/>
              <a:t>Renseignements familiaux et génétiques</a:t>
            </a:r>
          </a:p>
          <a:p>
            <a:pPr lvl="1" algn="ctr"/>
            <a:endParaRPr lang="fr-FR" altLang="fr-FR" sz="1600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160463" y="3203575"/>
            <a:ext cx="4846637" cy="136842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600" b="1"/>
              <a:t>Questionnaire Clinique</a:t>
            </a:r>
          </a:p>
          <a:p>
            <a:pPr lvl="1" algn="ctr"/>
            <a:r>
              <a:rPr lang="fr-FR" altLang="fr-FR" sz="1600"/>
              <a:t>Facteurs de progression</a:t>
            </a:r>
          </a:p>
          <a:p>
            <a:pPr lvl="1" algn="ctr"/>
            <a:r>
              <a:rPr lang="fr-FR" altLang="fr-FR" sz="1600"/>
              <a:t>Atteintes associées</a:t>
            </a:r>
          </a:p>
          <a:p>
            <a:pPr lvl="1" algn="ctr"/>
            <a:r>
              <a:rPr lang="fr-FR" altLang="fr-FR" sz="1600"/>
              <a:t>Traitements</a:t>
            </a:r>
          </a:p>
          <a:p>
            <a:pPr lvl="1" algn="ctr"/>
            <a:endParaRPr lang="fr-FR" altLang="fr-FR" sz="1600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762000" y="5486400"/>
            <a:ext cx="5608638" cy="93662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600" b="1"/>
              <a:t>Questionnaire de </a:t>
            </a:r>
            <a:r>
              <a:rPr lang="fr-FR" altLang="fr-FR" sz="1600" b="1" u="sng"/>
              <a:t>Suivi</a:t>
            </a:r>
            <a:r>
              <a:rPr lang="fr-FR" altLang="fr-FR" sz="1600" b="1"/>
              <a:t> Clinique</a:t>
            </a:r>
          </a:p>
          <a:p>
            <a:pPr lvl="1" algn="ctr"/>
            <a:r>
              <a:rPr lang="fr-FR" altLang="fr-FR" sz="1600"/>
              <a:t>Signes vitaux, biologie</a:t>
            </a:r>
          </a:p>
          <a:p>
            <a:pPr lvl="1" algn="ctr"/>
            <a:r>
              <a:rPr lang="fr-FR" altLang="fr-FR" sz="1600"/>
              <a:t>Atteintes rénales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3273425" y="2289175"/>
            <a:ext cx="820738" cy="9667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3162300" y="4381500"/>
            <a:ext cx="1042988" cy="9667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6477000" y="1143000"/>
            <a:ext cx="533400" cy="1203325"/>
          </a:xfrm>
          <a:prstGeom prst="rightBrace">
            <a:avLst>
              <a:gd name="adj1" fmla="val 318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3" name="AutoShape 9"/>
          <p:cNvSpPr>
            <a:spLocks/>
          </p:cNvSpPr>
          <p:nvPr/>
        </p:nvSpPr>
        <p:spPr bwMode="auto">
          <a:xfrm>
            <a:off x="6477000" y="3200400"/>
            <a:ext cx="533400" cy="1203325"/>
          </a:xfrm>
          <a:prstGeom prst="rightBrace">
            <a:avLst>
              <a:gd name="adj1" fmla="val 188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4" name="AutoShape 10"/>
          <p:cNvSpPr>
            <a:spLocks/>
          </p:cNvSpPr>
          <p:nvPr/>
        </p:nvSpPr>
        <p:spPr bwMode="auto">
          <a:xfrm>
            <a:off x="6400800" y="5410200"/>
            <a:ext cx="533400" cy="1203325"/>
          </a:xfrm>
          <a:prstGeom prst="rightBrace">
            <a:avLst>
              <a:gd name="adj1" fmla="val 188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162800" y="1600200"/>
            <a:ext cx="1981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/>
              <a:t>Remplissage rapide le jour de la visite d’inclusion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162800" y="35052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/>
              <a:t>Données plus approfondies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934200" y="5562600"/>
            <a:ext cx="12541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/>
              <a:t>Evolution dans le temps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 rot="10800000">
            <a:off x="269875" y="898525"/>
            <a:ext cx="365125" cy="388778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fr-FR" altLang="fr-FR" b="1"/>
              <a:t>Inclusion puis mise à jour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 rot="10800000">
            <a:off x="269875" y="5311775"/>
            <a:ext cx="365125" cy="14033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fr-FR" altLang="fr-FR" b="1"/>
              <a:t>Suivi</a:t>
            </a:r>
          </a:p>
        </p:txBody>
      </p:sp>
    </p:spTree>
    <p:extLst>
      <p:ext uri="{BB962C8B-B14F-4D97-AF65-F5344CB8AC3E}">
        <p14:creationId xmlns:p14="http://schemas.microsoft.com/office/powerpoint/2010/main" val="10841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fr-FR" altLang="fr-FR" sz="3600" dirty="0" smtClean="0"/>
              <a:t/>
            </a:r>
            <a:br>
              <a:rPr lang="fr-FR" altLang="fr-FR" sz="3600" dirty="0" smtClean="0"/>
            </a:br>
            <a:r>
              <a:rPr lang="fr-FR" altLang="fr-FR" sz="3600" dirty="0" smtClean="0">
                <a:solidFill>
                  <a:srgbClr val="7030A0"/>
                </a:solidFill>
              </a:rPr>
              <a:t>Organisation de GENKYST</a:t>
            </a:r>
            <a:r>
              <a:rPr lang="fr-FR" altLang="fr-FR" sz="3600" dirty="0" smtClean="0"/>
              <a:t/>
            </a:r>
            <a:br>
              <a:rPr lang="fr-FR" altLang="fr-FR" sz="3600" dirty="0" smtClean="0"/>
            </a:br>
            <a:endParaRPr lang="fr-FR" altLang="fr-FR" sz="3600" dirty="0" smtClean="0"/>
          </a:p>
        </p:txBody>
      </p:sp>
      <p:sp>
        <p:nvSpPr>
          <p:cNvPr id="23555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800" dirty="0" smtClean="0">
                <a:solidFill>
                  <a:srgbClr val="7030A0"/>
                </a:solidFill>
              </a:rPr>
              <a:t>Recueil de données cliniques</a:t>
            </a:r>
            <a:endParaRPr lang="fr-FR" altLang="fr-FR" sz="24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fr-FR" altLang="fr-FR" sz="2800" dirty="0" smtClean="0"/>
          </a:p>
          <a:p>
            <a:pPr>
              <a:lnSpc>
                <a:spcPct val="90000"/>
              </a:lnSpc>
            </a:pPr>
            <a:r>
              <a:rPr lang="fr-FR" altLang="fr-FR" sz="2800" dirty="0" smtClean="0">
                <a:solidFill>
                  <a:srgbClr val="7030A0"/>
                </a:solidFill>
              </a:rPr>
              <a:t>Etude génétique à partir d’un prélèvement de sang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 smtClean="0"/>
              <a:t>Qui permettra de connaître les mutations responsables par famille  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 smtClean="0"/>
              <a:t>Qui permettra d’étudier des gènes d’intérêt pouvant expliquer les variations d’expression de la </a:t>
            </a:r>
            <a:r>
              <a:rPr lang="fr-FR" altLang="fr-FR" sz="2000" dirty="0" smtClean="0"/>
              <a:t>maladie(en effet, la mutation est la même dans la famille mais certaines personnes vont avoir un e évolution plus rapide ou au contraire plus lente que d’autres membres de la famille)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 smtClean="0"/>
              <a:t>Grand intérêt à inclure des familles</a:t>
            </a:r>
          </a:p>
        </p:txBody>
      </p:sp>
    </p:spTree>
    <p:extLst>
      <p:ext uri="{BB962C8B-B14F-4D97-AF65-F5344CB8AC3E}">
        <p14:creationId xmlns:p14="http://schemas.microsoft.com/office/powerpoint/2010/main" val="1057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38988" cy="714474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7030A0"/>
                </a:solidFill>
              </a:rPr>
              <a:t>Inclusions </a:t>
            </a:r>
            <a:r>
              <a:rPr lang="fr-FR" sz="3600" dirty="0" err="1" smtClean="0">
                <a:solidFill>
                  <a:srgbClr val="7030A0"/>
                </a:solidFill>
              </a:rPr>
              <a:t>Genkyst</a:t>
            </a:r>
            <a:r>
              <a:rPr lang="fr-FR" sz="3600" dirty="0" smtClean="0">
                <a:solidFill>
                  <a:srgbClr val="7030A0"/>
                </a:solidFill>
              </a:rPr>
              <a:t> </a:t>
            </a:r>
            <a:r>
              <a:rPr lang="fr-FR" sz="3600" b="0" dirty="0" smtClean="0">
                <a:solidFill>
                  <a:srgbClr val="7030A0"/>
                </a:solidFill>
              </a:rPr>
              <a:t>(Février 2017)</a:t>
            </a:r>
            <a:endParaRPr lang="fr-FR" sz="3600" b="0" dirty="0">
              <a:solidFill>
                <a:srgbClr val="7030A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fr-FR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en-US" dirty="0" smtClean="0"/>
              <a:t> </a:t>
            </a:r>
            <a:endParaRPr lang="fr-F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1340768"/>
            <a:ext cx="9191664" cy="434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755964" y="1916832"/>
            <a:ext cx="1723550" cy="369332"/>
          </a:xfrm>
          <a:prstGeom prst="rect">
            <a:avLst/>
          </a:prstGeom>
          <a:solidFill>
            <a:srgbClr val="DBDBFF"/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2248 Patients 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59492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Actuellement, le plus grand registre de la PKR existant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652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rgbClr val="7030A0"/>
                </a:solidFill>
              </a:rPr>
              <a:t>Démographie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fr-FR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en-US" dirty="0" smtClean="0"/>
              <a:t> </a:t>
            </a:r>
            <a:endParaRPr lang="fr-F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79826"/>
            <a:ext cx="5542950" cy="45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67544" y="6165304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kern="0" dirty="0" smtClean="0">
                <a:solidFill>
                  <a:srgbClr val="000000"/>
                </a:solidFill>
                <a:latin typeface="Arial"/>
              </a:rPr>
              <a:t>                Age </a:t>
            </a:r>
            <a:r>
              <a:rPr lang="fr-FR" sz="2400" kern="0" dirty="0">
                <a:solidFill>
                  <a:srgbClr val="000000"/>
                </a:solidFill>
                <a:latin typeface="Arial"/>
              </a:rPr>
              <a:t>moyen à l’inclusion : 54.7 ans (+/- 15)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5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7030A0"/>
                </a:solidFill>
              </a:rPr>
              <a:t>Age au diagnostic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0D46B-9B38-4A08-8745-D734F47672ED}" type="datetime1">
              <a:rPr lang="fr-FR" smtClean="0"/>
              <a:pPr>
                <a:defRPr/>
              </a:pPr>
              <a:t>22/03/2017</a:t>
            </a:fld>
            <a:endParaRPr lang="fr-FR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34A77-A0DE-4CD7-9529-A1DF2C460160}" type="slidenum">
              <a:rPr lang="fr-FR" altLang="en-US" smtClean="0"/>
              <a:pPr>
                <a:defRPr/>
              </a:pPr>
              <a:t>8</a:t>
            </a:fld>
            <a:endParaRPr lang="fr-FR" altLang="en-US"/>
          </a:p>
        </p:txBody>
      </p:sp>
      <p:sp>
        <p:nvSpPr>
          <p:cNvPr id="9" name="Rectangle 8"/>
          <p:cNvSpPr/>
          <p:nvPr/>
        </p:nvSpPr>
        <p:spPr>
          <a:xfrm>
            <a:off x="611560" y="5899338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225F96"/>
              </a:buClr>
              <a:buSzPct val="70000"/>
              <a:buFont typeface="Wingdings" pitchFamily="2" charset="2"/>
              <a:buChar char="u"/>
            </a:pPr>
            <a:r>
              <a:rPr lang="fr-FR" sz="3000" kern="0" dirty="0" smtClean="0">
                <a:solidFill>
                  <a:srgbClr val="000000"/>
                </a:solidFill>
                <a:latin typeface="Arial"/>
              </a:rPr>
              <a:t>Age moyen au diagnostic: 36.8 ans (+/- 15) </a:t>
            </a:r>
            <a:endParaRPr lang="fr-FR" sz="3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677" y="1821011"/>
            <a:ext cx="7998645" cy="390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56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 idx="4294967295"/>
          </p:nvPr>
        </p:nvSpPr>
        <p:spPr>
          <a:xfrm>
            <a:off x="755650" y="260350"/>
            <a:ext cx="7138988" cy="865188"/>
          </a:xfrm>
        </p:spPr>
        <p:txBody>
          <a:bodyPr/>
          <a:lstStyle/>
          <a:p>
            <a:r>
              <a:rPr lang="fr-FR" sz="3600" dirty="0">
                <a:solidFill>
                  <a:srgbClr val="7030A0"/>
                </a:solidFill>
              </a:rPr>
              <a:t>Mode de découverte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2" y="1412776"/>
            <a:ext cx="80168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24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550</Words>
  <Application>Microsoft Office PowerPoint</Application>
  <PresentationFormat>Affichage à l'écran (4:3)</PresentationFormat>
  <Paragraphs>116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Qu’a apporté GENKYST ?</vt:lpstr>
      <vt:lpstr> GENKYST: qu’est ce que c’est ?</vt:lpstr>
      <vt:lpstr>Liste des centres Genkyst</vt:lpstr>
      <vt:lpstr>Recueil de données</vt:lpstr>
      <vt:lpstr> Organisation de GENKYST </vt:lpstr>
      <vt:lpstr>Inclusions Genkyst (Février 2017)</vt:lpstr>
      <vt:lpstr>Démographie</vt:lpstr>
      <vt:lpstr>Age au diagnostic</vt:lpstr>
      <vt:lpstr>Mode de découverte</vt:lpstr>
      <vt:lpstr>Insuffisance rénale terminale à l’inclusion</vt:lpstr>
      <vt:lpstr>Résultats obtenus à partir du registre</vt:lpstr>
      <vt:lpstr>Exemple d’un courrier de résultat</vt:lpstr>
      <vt:lpstr>Relation entre l’évolution de l’insuffisance rénale et le type de mutation</vt:lpstr>
      <vt:lpstr>Résultats obtenus à partir du registre</vt:lpstr>
      <vt:lpstr>Validation d’un score prédictif d’évolution vers l’IRC terminale</vt:lpstr>
      <vt:lpstr>Validation d’un score prédictif</vt:lpstr>
      <vt:lpstr>Conclusion</vt:lpstr>
    </vt:vector>
  </TitlesOfParts>
  <Company>CHU de NANTES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Qu’a apporté GENKYST ?</dc:title>
  <dc:creator>HOURMANT Maryvonne</dc:creator>
  <cp:lastModifiedBy>HOURMANT Maryvonne</cp:lastModifiedBy>
  <cp:revision>37</cp:revision>
  <dcterms:created xsi:type="dcterms:W3CDTF">2017-01-31T10:16:10Z</dcterms:created>
  <dcterms:modified xsi:type="dcterms:W3CDTF">2017-03-22T18:05:35Z</dcterms:modified>
</cp:coreProperties>
</file>